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463" r:id="rId2"/>
    <p:sldId id="472" r:id="rId3"/>
    <p:sldId id="473" r:id="rId4"/>
    <p:sldId id="474" r:id="rId5"/>
    <p:sldId id="475" r:id="rId6"/>
    <p:sldId id="476" r:id="rId7"/>
    <p:sldId id="47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4" d="100"/>
          <a:sy n="94" d="100"/>
        </p:scale>
        <p:origin x="-240" y="-6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4ED609-9FC4-4A5C-82E2-C1AC3DEA768E}" type="datetimeFigureOut">
              <a:rPr lang="en-US" smtClean="0"/>
              <a:pPr/>
              <a:t>2/16/2022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21753A-C05B-44C3-8CB4-0FCC33CDCB03}" type="slidenum">
              <a:rPr lang="en-US" smtClean="0"/>
              <a:pPr/>
              <a:t>‹#›</a:t>
            </a:fld>
            <a:endParaRPr lang="en-US"/>
          </a:p>
        </p:txBody>
      </p:sp>
    </p:spTree>
    <p:extLst>
      <p:ext uri="{BB962C8B-B14F-4D97-AF65-F5344CB8AC3E}">
        <p14:creationId xmlns:p14="http://schemas.microsoft.com/office/powerpoint/2010/main" xmlns="" val="2775811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DDD6CAB6-5441-4599-A8D4-D4E76FCB98A5}"/>
              </a:ext>
            </a:extLst>
          </p:cNvPr>
          <p:cNvSpPr>
            <a:spLocks noGrp="1"/>
          </p:cNvSpPr>
          <p:nvPr>
            <p:ph type="ctrTitle"/>
          </p:nvPr>
        </p:nvSpPr>
        <p:spPr>
          <a:xfrm>
            <a:off x="1524000" y="1122363"/>
            <a:ext cx="9144000" cy="2387600"/>
          </a:xfrm>
        </p:spPr>
        <p:txBody>
          <a:bodyPr anchor="b"/>
          <a:lstStyle>
            <a:lvl1pPr algn="ctr">
              <a:defRPr sz="6000"/>
            </a:lvl1pPr>
          </a:lstStyle>
          <a:p>
            <a:r>
              <a:rPr lang="hr-HR"/>
              <a:t>Kliknite da biste uredili stil naslova matrice</a:t>
            </a:r>
          </a:p>
        </p:txBody>
      </p:sp>
      <p:sp>
        <p:nvSpPr>
          <p:cNvPr id="3" name="Podnaslov 2">
            <a:extLst>
              <a:ext uri="{FF2B5EF4-FFF2-40B4-BE49-F238E27FC236}">
                <a16:creationId xmlns:a16="http://schemas.microsoft.com/office/drawing/2014/main" xmlns="" id="{825DCF62-B398-476F-9E88-B213C19552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p>
        </p:txBody>
      </p:sp>
      <p:sp>
        <p:nvSpPr>
          <p:cNvPr id="4" name="Rezervirano mjesto datuma 3">
            <a:extLst>
              <a:ext uri="{FF2B5EF4-FFF2-40B4-BE49-F238E27FC236}">
                <a16:creationId xmlns:a16="http://schemas.microsoft.com/office/drawing/2014/main" xmlns="" id="{745F8648-0AC4-4D90-9871-5ABA98069FAA}"/>
              </a:ext>
            </a:extLst>
          </p:cNvPr>
          <p:cNvSpPr>
            <a:spLocks noGrp="1"/>
          </p:cNvSpPr>
          <p:nvPr>
            <p:ph type="dt" sz="half" idx="10"/>
          </p:nvPr>
        </p:nvSpPr>
        <p:spPr/>
        <p:txBody>
          <a:bodyPr/>
          <a:lstStyle/>
          <a:p>
            <a:fld id="{2F1C541F-3958-4ACD-9A42-0DEFED04E85B}" type="datetimeFigureOut">
              <a:rPr lang="hr-HR" smtClean="0"/>
              <a:pPr/>
              <a:t>16.2.2022.</a:t>
            </a:fld>
            <a:endParaRPr lang="hr-HR"/>
          </a:p>
        </p:txBody>
      </p:sp>
      <p:sp>
        <p:nvSpPr>
          <p:cNvPr id="5" name="Rezervirano mjesto podnožja 4">
            <a:extLst>
              <a:ext uri="{FF2B5EF4-FFF2-40B4-BE49-F238E27FC236}">
                <a16:creationId xmlns:a16="http://schemas.microsoft.com/office/drawing/2014/main" xmlns="" id="{E5B37978-18FC-48C9-B30D-5F0F720AE094}"/>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xmlns="" id="{2C7BC8A0-2A16-423B-937E-095D605D702B}"/>
              </a:ext>
            </a:extLst>
          </p:cNvPr>
          <p:cNvSpPr>
            <a:spLocks noGrp="1"/>
          </p:cNvSpPr>
          <p:nvPr>
            <p:ph type="sldNum" sz="quarter" idx="12"/>
          </p:nvPr>
        </p:nvSpPr>
        <p:spPr/>
        <p:txBody>
          <a:bodyPr/>
          <a:lstStyle/>
          <a:p>
            <a:fld id="{FA01FEBB-520E-4B38-8A41-A294780F0C44}" type="slidenum">
              <a:rPr lang="hr-HR" smtClean="0"/>
              <a:pPr/>
              <a:t>‹#›</a:t>
            </a:fld>
            <a:endParaRPr lang="hr-HR"/>
          </a:p>
        </p:txBody>
      </p:sp>
    </p:spTree>
    <p:extLst>
      <p:ext uri="{BB962C8B-B14F-4D97-AF65-F5344CB8AC3E}">
        <p14:creationId xmlns:p14="http://schemas.microsoft.com/office/powerpoint/2010/main" xmlns="" val="467475252"/>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AD61DBCC-C971-45FA-9EA1-2C8AFDA7C261}"/>
              </a:ext>
            </a:extLst>
          </p:cNvPr>
          <p:cNvSpPr>
            <a:spLocks noGrp="1"/>
          </p:cNvSpPr>
          <p:nvPr>
            <p:ph type="title"/>
          </p:nvPr>
        </p:nvSpPr>
        <p:spPr/>
        <p:txBody>
          <a:bodyPr/>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xmlns="" id="{0660943C-33C2-45D4-A5A5-EF583CCD74EB}"/>
              </a:ext>
            </a:extLst>
          </p:cNvPr>
          <p:cNvSpPr>
            <a:spLocks noGrp="1"/>
          </p:cNvSpPr>
          <p:nvPr>
            <p:ph type="body" orient="vert" idx="1"/>
          </p:nvPr>
        </p:nvSpPr>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a16="http://schemas.microsoft.com/office/drawing/2014/main" xmlns="" id="{8A186C5B-2312-4523-8069-0C5E43F844E8}"/>
              </a:ext>
            </a:extLst>
          </p:cNvPr>
          <p:cNvSpPr>
            <a:spLocks noGrp="1"/>
          </p:cNvSpPr>
          <p:nvPr>
            <p:ph type="dt" sz="half" idx="10"/>
          </p:nvPr>
        </p:nvSpPr>
        <p:spPr/>
        <p:txBody>
          <a:bodyPr/>
          <a:lstStyle/>
          <a:p>
            <a:fld id="{2F1C541F-3958-4ACD-9A42-0DEFED04E85B}" type="datetimeFigureOut">
              <a:rPr lang="hr-HR" smtClean="0"/>
              <a:pPr/>
              <a:t>16.2.2022.</a:t>
            </a:fld>
            <a:endParaRPr lang="hr-HR"/>
          </a:p>
        </p:txBody>
      </p:sp>
      <p:sp>
        <p:nvSpPr>
          <p:cNvPr id="5" name="Rezervirano mjesto podnožja 4">
            <a:extLst>
              <a:ext uri="{FF2B5EF4-FFF2-40B4-BE49-F238E27FC236}">
                <a16:creationId xmlns:a16="http://schemas.microsoft.com/office/drawing/2014/main" xmlns="" id="{186D24B6-859D-4111-8E17-CDA0A75E290A}"/>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xmlns="" id="{AAF0501D-A1E8-42A9-9581-0F1D54F9E830}"/>
              </a:ext>
            </a:extLst>
          </p:cNvPr>
          <p:cNvSpPr>
            <a:spLocks noGrp="1"/>
          </p:cNvSpPr>
          <p:nvPr>
            <p:ph type="sldNum" sz="quarter" idx="12"/>
          </p:nvPr>
        </p:nvSpPr>
        <p:spPr/>
        <p:txBody>
          <a:bodyPr/>
          <a:lstStyle/>
          <a:p>
            <a:fld id="{FA01FEBB-520E-4B38-8A41-A294780F0C44}" type="slidenum">
              <a:rPr lang="hr-HR" smtClean="0"/>
              <a:pPr/>
              <a:t>‹#›</a:t>
            </a:fld>
            <a:endParaRPr lang="hr-HR"/>
          </a:p>
        </p:txBody>
      </p:sp>
    </p:spTree>
    <p:extLst>
      <p:ext uri="{BB962C8B-B14F-4D97-AF65-F5344CB8AC3E}">
        <p14:creationId xmlns:p14="http://schemas.microsoft.com/office/powerpoint/2010/main" xmlns="" val="3583353418"/>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a:extLst>
              <a:ext uri="{FF2B5EF4-FFF2-40B4-BE49-F238E27FC236}">
                <a16:creationId xmlns:a16="http://schemas.microsoft.com/office/drawing/2014/main" xmlns="" id="{8BFF832B-F90F-441C-BDE6-073FC1A3A1F3}"/>
              </a:ext>
            </a:extLst>
          </p:cNvPr>
          <p:cNvSpPr>
            <a:spLocks noGrp="1"/>
          </p:cNvSpPr>
          <p:nvPr>
            <p:ph type="title" orient="vert"/>
          </p:nvPr>
        </p:nvSpPr>
        <p:spPr>
          <a:xfrm>
            <a:off x="8724900" y="365125"/>
            <a:ext cx="2628900" cy="5811838"/>
          </a:xfrm>
        </p:spPr>
        <p:txBody>
          <a:bodyPr vert="eaVert"/>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xmlns="" id="{06A0C9CD-0A0A-4A25-B9D6-1E8A9E7A60FF}"/>
              </a:ext>
            </a:extLst>
          </p:cNvPr>
          <p:cNvSpPr>
            <a:spLocks noGrp="1"/>
          </p:cNvSpPr>
          <p:nvPr>
            <p:ph type="body" orient="vert" idx="1"/>
          </p:nvPr>
        </p:nvSpPr>
        <p:spPr>
          <a:xfrm>
            <a:off x="838200" y="365125"/>
            <a:ext cx="7734300" cy="5811838"/>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a16="http://schemas.microsoft.com/office/drawing/2014/main" xmlns="" id="{D93E8CBB-BFEA-4E4F-B868-DEC924AC8791}"/>
              </a:ext>
            </a:extLst>
          </p:cNvPr>
          <p:cNvSpPr>
            <a:spLocks noGrp="1"/>
          </p:cNvSpPr>
          <p:nvPr>
            <p:ph type="dt" sz="half" idx="10"/>
          </p:nvPr>
        </p:nvSpPr>
        <p:spPr/>
        <p:txBody>
          <a:bodyPr/>
          <a:lstStyle/>
          <a:p>
            <a:fld id="{2F1C541F-3958-4ACD-9A42-0DEFED04E85B}" type="datetimeFigureOut">
              <a:rPr lang="hr-HR" smtClean="0"/>
              <a:pPr/>
              <a:t>16.2.2022.</a:t>
            </a:fld>
            <a:endParaRPr lang="hr-HR"/>
          </a:p>
        </p:txBody>
      </p:sp>
      <p:sp>
        <p:nvSpPr>
          <p:cNvPr id="5" name="Rezervirano mjesto podnožja 4">
            <a:extLst>
              <a:ext uri="{FF2B5EF4-FFF2-40B4-BE49-F238E27FC236}">
                <a16:creationId xmlns:a16="http://schemas.microsoft.com/office/drawing/2014/main" xmlns="" id="{445082C0-3A92-460B-8337-5853ABC699C2}"/>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xmlns="" id="{D3B84FC0-4278-48E5-AB5A-B85EE4912737}"/>
              </a:ext>
            </a:extLst>
          </p:cNvPr>
          <p:cNvSpPr>
            <a:spLocks noGrp="1"/>
          </p:cNvSpPr>
          <p:nvPr>
            <p:ph type="sldNum" sz="quarter" idx="12"/>
          </p:nvPr>
        </p:nvSpPr>
        <p:spPr/>
        <p:txBody>
          <a:bodyPr/>
          <a:lstStyle/>
          <a:p>
            <a:fld id="{FA01FEBB-520E-4B38-8A41-A294780F0C44}" type="slidenum">
              <a:rPr lang="hr-HR" smtClean="0"/>
              <a:pPr/>
              <a:t>‹#›</a:t>
            </a:fld>
            <a:endParaRPr lang="hr-HR"/>
          </a:p>
        </p:txBody>
      </p:sp>
    </p:spTree>
    <p:extLst>
      <p:ext uri="{BB962C8B-B14F-4D97-AF65-F5344CB8AC3E}">
        <p14:creationId xmlns:p14="http://schemas.microsoft.com/office/powerpoint/2010/main" xmlns="" val="1047420102"/>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550DEE01-12F0-4218-A670-C057371647C9}"/>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xmlns="" id="{F9F56EFB-BCAC-46F0-88BB-00213CA35A30}"/>
              </a:ext>
            </a:extLst>
          </p:cNvPr>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a16="http://schemas.microsoft.com/office/drawing/2014/main" xmlns="" id="{084A2E2C-61A4-4B17-AFDD-447C1ADD0C27}"/>
              </a:ext>
            </a:extLst>
          </p:cNvPr>
          <p:cNvSpPr>
            <a:spLocks noGrp="1"/>
          </p:cNvSpPr>
          <p:nvPr>
            <p:ph type="dt" sz="half" idx="10"/>
          </p:nvPr>
        </p:nvSpPr>
        <p:spPr/>
        <p:txBody>
          <a:bodyPr/>
          <a:lstStyle/>
          <a:p>
            <a:fld id="{2F1C541F-3958-4ACD-9A42-0DEFED04E85B}" type="datetimeFigureOut">
              <a:rPr lang="hr-HR" smtClean="0"/>
              <a:pPr/>
              <a:t>16.2.2022.</a:t>
            </a:fld>
            <a:endParaRPr lang="hr-HR"/>
          </a:p>
        </p:txBody>
      </p:sp>
      <p:sp>
        <p:nvSpPr>
          <p:cNvPr id="5" name="Rezervirano mjesto podnožja 4">
            <a:extLst>
              <a:ext uri="{FF2B5EF4-FFF2-40B4-BE49-F238E27FC236}">
                <a16:creationId xmlns:a16="http://schemas.microsoft.com/office/drawing/2014/main" xmlns="" id="{895E260F-3424-41EE-90DA-E09B6E5E4B07}"/>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xmlns="" id="{774E739F-0A00-481C-808E-8EA1982E698D}"/>
              </a:ext>
            </a:extLst>
          </p:cNvPr>
          <p:cNvSpPr>
            <a:spLocks noGrp="1"/>
          </p:cNvSpPr>
          <p:nvPr>
            <p:ph type="sldNum" sz="quarter" idx="12"/>
          </p:nvPr>
        </p:nvSpPr>
        <p:spPr/>
        <p:txBody>
          <a:bodyPr/>
          <a:lstStyle/>
          <a:p>
            <a:fld id="{FA01FEBB-520E-4B38-8A41-A294780F0C44}" type="slidenum">
              <a:rPr lang="hr-HR" smtClean="0"/>
              <a:pPr/>
              <a:t>‹#›</a:t>
            </a:fld>
            <a:endParaRPr lang="hr-HR"/>
          </a:p>
        </p:txBody>
      </p:sp>
    </p:spTree>
    <p:extLst>
      <p:ext uri="{BB962C8B-B14F-4D97-AF65-F5344CB8AC3E}">
        <p14:creationId xmlns:p14="http://schemas.microsoft.com/office/powerpoint/2010/main" xmlns="" val="3602546217"/>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5BA38AEC-140B-41A3-83CE-EAD58C6E6B6A}"/>
              </a:ext>
            </a:extLst>
          </p:cNvPr>
          <p:cNvSpPr>
            <a:spLocks noGrp="1"/>
          </p:cNvSpPr>
          <p:nvPr>
            <p:ph type="title"/>
          </p:nvPr>
        </p:nvSpPr>
        <p:spPr>
          <a:xfrm>
            <a:off x="831850" y="1709738"/>
            <a:ext cx="10515600" cy="2852737"/>
          </a:xfrm>
        </p:spPr>
        <p:txBody>
          <a:bodyPr anchor="b"/>
          <a:lstStyle>
            <a:lvl1pPr>
              <a:defRPr sz="6000"/>
            </a:lvl1pPr>
          </a:lstStyle>
          <a:p>
            <a:r>
              <a:rPr lang="hr-HR"/>
              <a:t>Kliknite da biste uredili stil naslova matrice</a:t>
            </a:r>
          </a:p>
        </p:txBody>
      </p:sp>
      <p:sp>
        <p:nvSpPr>
          <p:cNvPr id="3" name="Rezervirano mjesto teksta 2">
            <a:extLst>
              <a:ext uri="{FF2B5EF4-FFF2-40B4-BE49-F238E27FC236}">
                <a16:creationId xmlns:a16="http://schemas.microsoft.com/office/drawing/2014/main" xmlns="" id="{B5A20F4F-B3ED-400A-B24C-1414471F3A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Uredite stilove teksta matrice</a:t>
            </a:r>
          </a:p>
        </p:txBody>
      </p:sp>
      <p:sp>
        <p:nvSpPr>
          <p:cNvPr id="4" name="Rezervirano mjesto datuma 3">
            <a:extLst>
              <a:ext uri="{FF2B5EF4-FFF2-40B4-BE49-F238E27FC236}">
                <a16:creationId xmlns:a16="http://schemas.microsoft.com/office/drawing/2014/main" xmlns="" id="{0A1BAF0F-872D-4F6C-BD2B-535EA50CA0FD}"/>
              </a:ext>
            </a:extLst>
          </p:cNvPr>
          <p:cNvSpPr>
            <a:spLocks noGrp="1"/>
          </p:cNvSpPr>
          <p:nvPr>
            <p:ph type="dt" sz="half" idx="10"/>
          </p:nvPr>
        </p:nvSpPr>
        <p:spPr/>
        <p:txBody>
          <a:bodyPr/>
          <a:lstStyle/>
          <a:p>
            <a:fld id="{2F1C541F-3958-4ACD-9A42-0DEFED04E85B}" type="datetimeFigureOut">
              <a:rPr lang="hr-HR" smtClean="0"/>
              <a:pPr/>
              <a:t>16.2.2022.</a:t>
            </a:fld>
            <a:endParaRPr lang="hr-HR"/>
          </a:p>
        </p:txBody>
      </p:sp>
      <p:sp>
        <p:nvSpPr>
          <p:cNvPr id="5" name="Rezervirano mjesto podnožja 4">
            <a:extLst>
              <a:ext uri="{FF2B5EF4-FFF2-40B4-BE49-F238E27FC236}">
                <a16:creationId xmlns:a16="http://schemas.microsoft.com/office/drawing/2014/main" xmlns="" id="{08916E41-8E75-406C-9E68-20545033127E}"/>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xmlns="" id="{7A860865-0820-4D07-83EC-2DE124887AAE}"/>
              </a:ext>
            </a:extLst>
          </p:cNvPr>
          <p:cNvSpPr>
            <a:spLocks noGrp="1"/>
          </p:cNvSpPr>
          <p:nvPr>
            <p:ph type="sldNum" sz="quarter" idx="12"/>
          </p:nvPr>
        </p:nvSpPr>
        <p:spPr/>
        <p:txBody>
          <a:bodyPr/>
          <a:lstStyle/>
          <a:p>
            <a:fld id="{FA01FEBB-520E-4B38-8A41-A294780F0C44}" type="slidenum">
              <a:rPr lang="hr-HR" smtClean="0"/>
              <a:pPr/>
              <a:t>‹#›</a:t>
            </a:fld>
            <a:endParaRPr lang="hr-HR"/>
          </a:p>
        </p:txBody>
      </p:sp>
    </p:spTree>
    <p:extLst>
      <p:ext uri="{BB962C8B-B14F-4D97-AF65-F5344CB8AC3E}">
        <p14:creationId xmlns:p14="http://schemas.microsoft.com/office/powerpoint/2010/main" xmlns="" val="3040062438"/>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DFF400A4-EF7A-4EB3-A50C-1C9D46C2CC15}"/>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xmlns="" id="{A3658BF5-7FC4-486D-9D6E-F28EBAD3B7EF}"/>
              </a:ext>
            </a:extLst>
          </p:cNvPr>
          <p:cNvSpPr>
            <a:spLocks noGrp="1"/>
          </p:cNvSpPr>
          <p:nvPr>
            <p:ph sz="half" idx="1"/>
          </p:nvPr>
        </p:nvSpPr>
        <p:spPr>
          <a:xfrm>
            <a:off x="838200" y="1825625"/>
            <a:ext cx="5181600" cy="435133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sadržaja 3">
            <a:extLst>
              <a:ext uri="{FF2B5EF4-FFF2-40B4-BE49-F238E27FC236}">
                <a16:creationId xmlns:a16="http://schemas.microsoft.com/office/drawing/2014/main" xmlns="" id="{18176D8D-8622-4F6A-98A1-FFDB350BDF0B}"/>
              </a:ext>
            </a:extLst>
          </p:cNvPr>
          <p:cNvSpPr>
            <a:spLocks noGrp="1"/>
          </p:cNvSpPr>
          <p:nvPr>
            <p:ph sz="half" idx="2"/>
          </p:nvPr>
        </p:nvSpPr>
        <p:spPr>
          <a:xfrm>
            <a:off x="6172200" y="1825625"/>
            <a:ext cx="5181600" cy="435133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datuma 4">
            <a:extLst>
              <a:ext uri="{FF2B5EF4-FFF2-40B4-BE49-F238E27FC236}">
                <a16:creationId xmlns:a16="http://schemas.microsoft.com/office/drawing/2014/main" xmlns="" id="{CB8FF0E0-A96E-41FE-8994-7BC96C044246}"/>
              </a:ext>
            </a:extLst>
          </p:cNvPr>
          <p:cNvSpPr>
            <a:spLocks noGrp="1"/>
          </p:cNvSpPr>
          <p:nvPr>
            <p:ph type="dt" sz="half" idx="10"/>
          </p:nvPr>
        </p:nvSpPr>
        <p:spPr/>
        <p:txBody>
          <a:bodyPr/>
          <a:lstStyle/>
          <a:p>
            <a:fld id="{2F1C541F-3958-4ACD-9A42-0DEFED04E85B}" type="datetimeFigureOut">
              <a:rPr lang="hr-HR" smtClean="0"/>
              <a:pPr/>
              <a:t>16.2.2022.</a:t>
            </a:fld>
            <a:endParaRPr lang="hr-HR"/>
          </a:p>
        </p:txBody>
      </p:sp>
      <p:sp>
        <p:nvSpPr>
          <p:cNvPr id="6" name="Rezervirano mjesto podnožja 5">
            <a:extLst>
              <a:ext uri="{FF2B5EF4-FFF2-40B4-BE49-F238E27FC236}">
                <a16:creationId xmlns:a16="http://schemas.microsoft.com/office/drawing/2014/main" xmlns="" id="{E3A05D16-C556-48C5-898E-BBA9932050B0}"/>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xmlns="" id="{F7A69F17-010E-4932-914B-A9E129DAD304}"/>
              </a:ext>
            </a:extLst>
          </p:cNvPr>
          <p:cNvSpPr>
            <a:spLocks noGrp="1"/>
          </p:cNvSpPr>
          <p:nvPr>
            <p:ph type="sldNum" sz="quarter" idx="12"/>
          </p:nvPr>
        </p:nvSpPr>
        <p:spPr/>
        <p:txBody>
          <a:bodyPr/>
          <a:lstStyle/>
          <a:p>
            <a:fld id="{FA01FEBB-520E-4B38-8A41-A294780F0C44}" type="slidenum">
              <a:rPr lang="hr-HR" smtClean="0"/>
              <a:pPr/>
              <a:t>‹#›</a:t>
            </a:fld>
            <a:endParaRPr lang="hr-HR"/>
          </a:p>
        </p:txBody>
      </p:sp>
    </p:spTree>
    <p:extLst>
      <p:ext uri="{BB962C8B-B14F-4D97-AF65-F5344CB8AC3E}">
        <p14:creationId xmlns:p14="http://schemas.microsoft.com/office/powerpoint/2010/main" xmlns="" val="913950664"/>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6D8C8E65-0D63-429D-904C-11EA3CF1EB31}"/>
              </a:ext>
            </a:extLst>
          </p:cNvPr>
          <p:cNvSpPr>
            <a:spLocks noGrp="1"/>
          </p:cNvSpPr>
          <p:nvPr>
            <p:ph type="title"/>
          </p:nvPr>
        </p:nvSpPr>
        <p:spPr>
          <a:xfrm>
            <a:off x="839788" y="365125"/>
            <a:ext cx="10515600" cy="1325563"/>
          </a:xfrm>
        </p:spPr>
        <p:txBody>
          <a:bodyPr/>
          <a:lstStyle/>
          <a:p>
            <a:r>
              <a:rPr lang="hr-HR"/>
              <a:t>Kliknite da biste uredili stil naslova matrice</a:t>
            </a:r>
          </a:p>
        </p:txBody>
      </p:sp>
      <p:sp>
        <p:nvSpPr>
          <p:cNvPr id="3" name="Rezervirano mjesto teksta 2">
            <a:extLst>
              <a:ext uri="{FF2B5EF4-FFF2-40B4-BE49-F238E27FC236}">
                <a16:creationId xmlns:a16="http://schemas.microsoft.com/office/drawing/2014/main" xmlns="" id="{69E278DA-D9E4-4CA9-BB35-E2C1F552A4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4" name="Rezervirano mjesto sadržaja 3">
            <a:extLst>
              <a:ext uri="{FF2B5EF4-FFF2-40B4-BE49-F238E27FC236}">
                <a16:creationId xmlns:a16="http://schemas.microsoft.com/office/drawing/2014/main" xmlns="" id="{E6E1C55E-3E0A-45CB-80B6-29B2B2CE098D}"/>
              </a:ext>
            </a:extLst>
          </p:cNvPr>
          <p:cNvSpPr>
            <a:spLocks noGrp="1"/>
          </p:cNvSpPr>
          <p:nvPr>
            <p:ph sz="half" idx="2"/>
          </p:nvPr>
        </p:nvSpPr>
        <p:spPr>
          <a:xfrm>
            <a:off x="839788" y="2505075"/>
            <a:ext cx="5157787" cy="368458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teksta 4">
            <a:extLst>
              <a:ext uri="{FF2B5EF4-FFF2-40B4-BE49-F238E27FC236}">
                <a16:creationId xmlns:a16="http://schemas.microsoft.com/office/drawing/2014/main" xmlns="" id="{F8B5F8F7-B6E9-4E20-A02C-0E07273917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6" name="Rezervirano mjesto sadržaja 5">
            <a:extLst>
              <a:ext uri="{FF2B5EF4-FFF2-40B4-BE49-F238E27FC236}">
                <a16:creationId xmlns:a16="http://schemas.microsoft.com/office/drawing/2014/main" xmlns="" id="{88C3C540-9CD0-4695-B133-5A9F34CA1ACF}"/>
              </a:ext>
            </a:extLst>
          </p:cNvPr>
          <p:cNvSpPr>
            <a:spLocks noGrp="1"/>
          </p:cNvSpPr>
          <p:nvPr>
            <p:ph sz="quarter" idx="4"/>
          </p:nvPr>
        </p:nvSpPr>
        <p:spPr>
          <a:xfrm>
            <a:off x="6172200" y="2505075"/>
            <a:ext cx="5183188" cy="368458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7" name="Rezervirano mjesto datuma 6">
            <a:extLst>
              <a:ext uri="{FF2B5EF4-FFF2-40B4-BE49-F238E27FC236}">
                <a16:creationId xmlns:a16="http://schemas.microsoft.com/office/drawing/2014/main" xmlns="" id="{A4675D49-A2C9-47F8-B658-A0B5BCC64A00}"/>
              </a:ext>
            </a:extLst>
          </p:cNvPr>
          <p:cNvSpPr>
            <a:spLocks noGrp="1"/>
          </p:cNvSpPr>
          <p:nvPr>
            <p:ph type="dt" sz="half" idx="10"/>
          </p:nvPr>
        </p:nvSpPr>
        <p:spPr/>
        <p:txBody>
          <a:bodyPr/>
          <a:lstStyle/>
          <a:p>
            <a:fld id="{2F1C541F-3958-4ACD-9A42-0DEFED04E85B}" type="datetimeFigureOut">
              <a:rPr lang="hr-HR" smtClean="0"/>
              <a:pPr/>
              <a:t>16.2.2022.</a:t>
            </a:fld>
            <a:endParaRPr lang="hr-HR"/>
          </a:p>
        </p:txBody>
      </p:sp>
      <p:sp>
        <p:nvSpPr>
          <p:cNvPr id="8" name="Rezervirano mjesto podnožja 7">
            <a:extLst>
              <a:ext uri="{FF2B5EF4-FFF2-40B4-BE49-F238E27FC236}">
                <a16:creationId xmlns:a16="http://schemas.microsoft.com/office/drawing/2014/main" xmlns="" id="{22D45190-C6E5-4B98-AF4C-670A832206BE}"/>
              </a:ext>
            </a:extLst>
          </p:cNvPr>
          <p:cNvSpPr>
            <a:spLocks noGrp="1"/>
          </p:cNvSpPr>
          <p:nvPr>
            <p:ph type="ftr" sz="quarter" idx="11"/>
          </p:nvPr>
        </p:nvSpPr>
        <p:spPr/>
        <p:txBody>
          <a:bodyPr/>
          <a:lstStyle/>
          <a:p>
            <a:endParaRPr lang="hr-HR"/>
          </a:p>
        </p:txBody>
      </p:sp>
      <p:sp>
        <p:nvSpPr>
          <p:cNvPr id="9" name="Rezervirano mjesto broja slajda 8">
            <a:extLst>
              <a:ext uri="{FF2B5EF4-FFF2-40B4-BE49-F238E27FC236}">
                <a16:creationId xmlns:a16="http://schemas.microsoft.com/office/drawing/2014/main" xmlns="" id="{A928B831-D472-4E9B-BDF9-127C5B5BAA7B}"/>
              </a:ext>
            </a:extLst>
          </p:cNvPr>
          <p:cNvSpPr>
            <a:spLocks noGrp="1"/>
          </p:cNvSpPr>
          <p:nvPr>
            <p:ph type="sldNum" sz="quarter" idx="12"/>
          </p:nvPr>
        </p:nvSpPr>
        <p:spPr/>
        <p:txBody>
          <a:bodyPr/>
          <a:lstStyle/>
          <a:p>
            <a:fld id="{FA01FEBB-520E-4B38-8A41-A294780F0C44}" type="slidenum">
              <a:rPr lang="hr-HR" smtClean="0"/>
              <a:pPr/>
              <a:t>‹#›</a:t>
            </a:fld>
            <a:endParaRPr lang="hr-HR"/>
          </a:p>
        </p:txBody>
      </p:sp>
    </p:spTree>
    <p:extLst>
      <p:ext uri="{BB962C8B-B14F-4D97-AF65-F5344CB8AC3E}">
        <p14:creationId xmlns:p14="http://schemas.microsoft.com/office/powerpoint/2010/main" xmlns="" val="3835810790"/>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DF22DAB5-ECF8-4C8B-9284-9A768DDE5CB3}"/>
              </a:ext>
            </a:extLst>
          </p:cNvPr>
          <p:cNvSpPr>
            <a:spLocks noGrp="1"/>
          </p:cNvSpPr>
          <p:nvPr>
            <p:ph type="title"/>
          </p:nvPr>
        </p:nvSpPr>
        <p:spPr/>
        <p:txBody>
          <a:bodyPr/>
          <a:lstStyle/>
          <a:p>
            <a:r>
              <a:rPr lang="hr-HR"/>
              <a:t>Kliknite da biste uredili stil naslova matrice</a:t>
            </a:r>
          </a:p>
        </p:txBody>
      </p:sp>
      <p:sp>
        <p:nvSpPr>
          <p:cNvPr id="3" name="Rezervirano mjesto datuma 2">
            <a:extLst>
              <a:ext uri="{FF2B5EF4-FFF2-40B4-BE49-F238E27FC236}">
                <a16:creationId xmlns:a16="http://schemas.microsoft.com/office/drawing/2014/main" xmlns="" id="{9BDEFBF9-BFFE-4685-B8DB-08DF783275F7}"/>
              </a:ext>
            </a:extLst>
          </p:cNvPr>
          <p:cNvSpPr>
            <a:spLocks noGrp="1"/>
          </p:cNvSpPr>
          <p:nvPr>
            <p:ph type="dt" sz="half" idx="10"/>
          </p:nvPr>
        </p:nvSpPr>
        <p:spPr/>
        <p:txBody>
          <a:bodyPr/>
          <a:lstStyle/>
          <a:p>
            <a:fld id="{2F1C541F-3958-4ACD-9A42-0DEFED04E85B}" type="datetimeFigureOut">
              <a:rPr lang="hr-HR" smtClean="0"/>
              <a:pPr/>
              <a:t>16.2.2022.</a:t>
            </a:fld>
            <a:endParaRPr lang="hr-HR"/>
          </a:p>
        </p:txBody>
      </p:sp>
      <p:sp>
        <p:nvSpPr>
          <p:cNvPr id="4" name="Rezervirano mjesto podnožja 3">
            <a:extLst>
              <a:ext uri="{FF2B5EF4-FFF2-40B4-BE49-F238E27FC236}">
                <a16:creationId xmlns:a16="http://schemas.microsoft.com/office/drawing/2014/main" xmlns="" id="{48BDB420-698D-4FD6-9BCE-933C5BE5B197}"/>
              </a:ext>
            </a:extLst>
          </p:cNvPr>
          <p:cNvSpPr>
            <a:spLocks noGrp="1"/>
          </p:cNvSpPr>
          <p:nvPr>
            <p:ph type="ftr" sz="quarter" idx="11"/>
          </p:nvPr>
        </p:nvSpPr>
        <p:spPr/>
        <p:txBody>
          <a:bodyPr/>
          <a:lstStyle/>
          <a:p>
            <a:endParaRPr lang="hr-HR"/>
          </a:p>
        </p:txBody>
      </p:sp>
      <p:sp>
        <p:nvSpPr>
          <p:cNvPr id="5" name="Rezervirano mjesto broja slajda 4">
            <a:extLst>
              <a:ext uri="{FF2B5EF4-FFF2-40B4-BE49-F238E27FC236}">
                <a16:creationId xmlns:a16="http://schemas.microsoft.com/office/drawing/2014/main" xmlns="" id="{A64B4EF5-3D49-46A7-867F-7BF38A2C16EF}"/>
              </a:ext>
            </a:extLst>
          </p:cNvPr>
          <p:cNvSpPr>
            <a:spLocks noGrp="1"/>
          </p:cNvSpPr>
          <p:nvPr>
            <p:ph type="sldNum" sz="quarter" idx="12"/>
          </p:nvPr>
        </p:nvSpPr>
        <p:spPr/>
        <p:txBody>
          <a:bodyPr/>
          <a:lstStyle/>
          <a:p>
            <a:fld id="{FA01FEBB-520E-4B38-8A41-A294780F0C44}" type="slidenum">
              <a:rPr lang="hr-HR" smtClean="0"/>
              <a:pPr/>
              <a:t>‹#›</a:t>
            </a:fld>
            <a:endParaRPr lang="hr-HR"/>
          </a:p>
        </p:txBody>
      </p:sp>
    </p:spTree>
    <p:extLst>
      <p:ext uri="{BB962C8B-B14F-4D97-AF65-F5344CB8AC3E}">
        <p14:creationId xmlns:p14="http://schemas.microsoft.com/office/powerpoint/2010/main" xmlns="" val="2782175639"/>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a:extLst>
              <a:ext uri="{FF2B5EF4-FFF2-40B4-BE49-F238E27FC236}">
                <a16:creationId xmlns:a16="http://schemas.microsoft.com/office/drawing/2014/main" xmlns="" id="{18B522E8-94C3-497E-9515-2464F4EB4FB9}"/>
              </a:ext>
            </a:extLst>
          </p:cNvPr>
          <p:cNvSpPr>
            <a:spLocks noGrp="1"/>
          </p:cNvSpPr>
          <p:nvPr>
            <p:ph type="dt" sz="half" idx="10"/>
          </p:nvPr>
        </p:nvSpPr>
        <p:spPr/>
        <p:txBody>
          <a:bodyPr/>
          <a:lstStyle/>
          <a:p>
            <a:fld id="{2F1C541F-3958-4ACD-9A42-0DEFED04E85B}" type="datetimeFigureOut">
              <a:rPr lang="hr-HR" smtClean="0"/>
              <a:pPr/>
              <a:t>16.2.2022.</a:t>
            </a:fld>
            <a:endParaRPr lang="hr-HR"/>
          </a:p>
        </p:txBody>
      </p:sp>
      <p:sp>
        <p:nvSpPr>
          <p:cNvPr id="3" name="Rezervirano mjesto podnožja 2">
            <a:extLst>
              <a:ext uri="{FF2B5EF4-FFF2-40B4-BE49-F238E27FC236}">
                <a16:creationId xmlns:a16="http://schemas.microsoft.com/office/drawing/2014/main" xmlns="" id="{1E29E425-E355-4002-A1E9-FD1851CADA40}"/>
              </a:ext>
            </a:extLst>
          </p:cNvPr>
          <p:cNvSpPr>
            <a:spLocks noGrp="1"/>
          </p:cNvSpPr>
          <p:nvPr>
            <p:ph type="ftr" sz="quarter" idx="11"/>
          </p:nvPr>
        </p:nvSpPr>
        <p:spPr/>
        <p:txBody>
          <a:bodyPr/>
          <a:lstStyle/>
          <a:p>
            <a:endParaRPr lang="hr-HR"/>
          </a:p>
        </p:txBody>
      </p:sp>
      <p:sp>
        <p:nvSpPr>
          <p:cNvPr id="4" name="Rezervirano mjesto broja slajda 3">
            <a:extLst>
              <a:ext uri="{FF2B5EF4-FFF2-40B4-BE49-F238E27FC236}">
                <a16:creationId xmlns:a16="http://schemas.microsoft.com/office/drawing/2014/main" xmlns="" id="{5B217C31-9C02-48F3-A193-6E5B1187AF9D}"/>
              </a:ext>
            </a:extLst>
          </p:cNvPr>
          <p:cNvSpPr>
            <a:spLocks noGrp="1"/>
          </p:cNvSpPr>
          <p:nvPr>
            <p:ph type="sldNum" sz="quarter" idx="12"/>
          </p:nvPr>
        </p:nvSpPr>
        <p:spPr/>
        <p:txBody>
          <a:bodyPr/>
          <a:lstStyle/>
          <a:p>
            <a:fld id="{FA01FEBB-520E-4B38-8A41-A294780F0C44}" type="slidenum">
              <a:rPr lang="hr-HR" smtClean="0"/>
              <a:pPr/>
              <a:t>‹#›</a:t>
            </a:fld>
            <a:endParaRPr lang="hr-HR"/>
          </a:p>
        </p:txBody>
      </p:sp>
    </p:spTree>
    <p:extLst>
      <p:ext uri="{BB962C8B-B14F-4D97-AF65-F5344CB8AC3E}">
        <p14:creationId xmlns:p14="http://schemas.microsoft.com/office/powerpoint/2010/main" xmlns="" val="4138331513"/>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D71662CF-0945-4F8D-A889-F95805BCB6F3}"/>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adržaja 2">
            <a:extLst>
              <a:ext uri="{FF2B5EF4-FFF2-40B4-BE49-F238E27FC236}">
                <a16:creationId xmlns:a16="http://schemas.microsoft.com/office/drawing/2014/main" xmlns="" id="{CDE1B38E-C61F-4162-BEF8-2D1F3408A4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teksta 3">
            <a:extLst>
              <a:ext uri="{FF2B5EF4-FFF2-40B4-BE49-F238E27FC236}">
                <a16:creationId xmlns:a16="http://schemas.microsoft.com/office/drawing/2014/main" xmlns="" id="{805CB7DF-1634-4233-86F2-7AA36D2C3A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Rezervirano mjesto datuma 4">
            <a:extLst>
              <a:ext uri="{FF2B5EF4-FFF2-40B4-BE49-F238E27FC236}">
                <a16:creationId xmlns:a16="http://schemas.microsoft.com/office/drawing/2014/main" xmlns="" id="{FD8CCF68-592E-4973-B04C-64EC759C177B}"/>
              </a:ext>
            </a:extLst>
          </p:cNvPr>
          <p:cNvSpPr>
            <a:spLocks noGrp="1"/>
          </p:cNvSpPr>
          <p:nvPr>
            <p:ph type="dt" sz="half" idx="10"/>
          </p:nvPr>
        </p:nvSpPr>
        <p:spPr/>
        <p:txBody>
          <a:bodyPr/>
          <a:lstStyle/>
          <a:p>
            <a:fld id="{2F1C541F-3958-4ACD-9A42-0DEFED04E85B}" type="datetimeFigureOut">
              <a:rPr lang="hr-HR" smtClean="0"/>
              <a:pPr/>
              <a:t>16.2.2022.</a:t>
            </a:fld>
            <a:endParaRPr lang="hr-HR"/>
          </a:p>
        </p:txBody>
      </p:sp>
      <p:sp>
        <p:nvSpPr>
          <p:cNvPr id="6" name="Rezervirano mjesto podnožja 5">
            <a:extLst>
              <a:ext uri="{FF2B5EF4-FFF2-40B4-BE49-F238E27FC236}">
                <a16:creationId xmlns:a16="http://schemas.microsoft.com/office/drawing/2014/main" xmlns="" id="{8DA68B31-02DF-406E-AC7D-302C7C7165C6}"/>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xmlns="" id="{71A17FC2-55A1-48B3-978B-33BD5398B7F5}"/>
              </a:ext>
            </a:extLst>
          </p:cNvPr>
          <p:cNvSpPr>
            <a:spLocks noGrp="1"/>
          </p:cNvSpPr>
          <p:nvPr>
            <p:ph type="sldNum" sz="quarter" idx="12"/>
          </p:nvPr>
        </p:nvSpPr>
        <p:spPr/>
        <p:txBody>
          <a:bodyPr/>
          <a:lstStyle/>
          <a:p>
            <a:fld id="{FA01FEBB-520E-4B38-8A41-A294780F0C44}" type="slidenum">
              <a:rPr lang="hr-HR" smtClean="0"/>
              <a:pPr/>
              <a:t>‹#›</a:t>
            </a:fld>
            <a:endParaRPr lang="hr-HR"/>
          </a:p>
        </p:txBody>
      </p:sp>
    </p:spTree>
    <p:extLst>
      <p:ext uri="{BB962C8B-B14F-4D97-AF65-F5344CB8AC3E}">
        <p14:creationId xmlns:p14="http://schemas.microsoft.com/office/powerpoint/2010/main" xmlns="" val="2576113309"/>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AADC7390-C9D2-4513-A57A-C9A272CADBAE}"/>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like 2">
            <a:extLst>
              <a:ext uri="{FF2B5EF4-FFF2-40B4-BE49-F238E27FC236}">
                <a16:creationId xmlns:a16="http://schemas.microsoft.com/office/drawing/2014/main" xmlns="" id="{B6F32F34-B611-4B3D-B052-D735148E39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a:extLst>
              <a:ext uri="{FF2B5EF4-FFF2-40B4-BE49-F238E27FC236}">
                <a16:creationId xmlns:a16="http://schemas.microsoft.com/office/drawing/2014/main" xmlns="" id="{E161115B-474D-4633-BABE-90D7E32B9C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Rezervirano mjesto datuma 4">
            <a:extLst>
              <a:ext uri="{FF2B5EF4-FFF2-40B4-BE49-F238E27FC236}">
                <a16:creationId xmlns:a16="http://schemas.microsoft.com/office/drawing/2014/main" xmlns="" id="{CD533EC9-5F15-4135-9402-DDB327BA8021}"/>
              </a:ext>
            </a:extLst>
          </p:cNvPr>
          <p:cNvSpPr>
            <a:spLocks noGrp="1"/>
          </p:cNvSpPr>
          <p:nvPr>
            <p:ph type="dt" sz="half" idx="10"/>
          </p:nvPr>
        </p:nvSpPr>
        <p:spPr/>
        <p:txBody>
          <a:bodyPr/>
          <a:lstStyle/>
          <a:p>
            <a:fld id="{2F1C541F-3958-4ACD-9A42-0DEFED04E85B}" type="datetimeFigureOut">
              <a:rPr lang="hr-HR" smtClean="0"/>
              <a:pPr/>
              <a:t>16.2.2022.</a:t>
            </a:fld>
            <a:endParaRPr lang="hr-HR"/>
          </a:p>
        </p:txBody>
      </p:sp>
      <p:sp>
        <p:nvSpPr>
          <p:cNvPr id="6" name="Rezervirano mjesto podnožja 5">
            <a:extLst>
              <a:ext uri="{FF2B5EF4-FFF2-40B4-BE49-F238E27FC236}">
                <a16:creationId xmlns:a16="http://schemas.microsoft.com/office/drawing/2014/main" xmlns="" id="{1BE3D81E-FE89-411B-887D-0E513D11D0BB}"/>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xmlns="" id="{4EE1E0C0-36A8-4E85-8FC4-4E07C131D7B6}"/>
              </a:ext>
            </a:extLst>
          </p:cNvPr>
          <p:cNvSpPr>
            <a:spLocks noGrp="1"/>
          </p:cNvSpPr>
          <p:nvPr>
            <p:ph type="sldNum" sz="quarter" idx="12"/>
          </p:nvPr>
        </p:nvSpPr>
        <p:spPr/>
        <p:txBody>
          <a:bodyPr/>
          <a:lstStyle/>
          <a:p>
            <a:fld id="{FA01FEBB-520E-4B38-8A41-A294780F0C44}" type="slidenum">
              <a:rPr lang="hr-HR" smtClean="0"/>
              <a:pPr/>
              <a:t>‹#›</a:t>
            </a:fld>
            <a:endParaRPr lang="hr-HR"/>
          </a:p>
        </p:txBody>
      </p:sp>
    </p:spTree>
    <p:extLst>
      <p:ext uri="{BB962C8B-B14F-4D97-AF65-F5344CB8AC3E}">
        <p14:creationId xmlns:p14="http://schemas.microsoft.com/office/powerpoint/2010/main" xmlns="" val="1598656853"/>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zervirano mjesto naslova 1">
            <a:extLst>
              <a:ext uri="{FF2B5EF4-FFF2-40B4-BE49-F238E27FC236}">
                <a16:creationId xmlns:a16="http://schemas.microsoft.com/office/drawing/2014/main" xmlns="" id="{83698655-B947-4CE6-9E56-FB3E567E4D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Kliknite da biste uredili stil naslova matrice</a:t>
            </a:r>
          </a:p>
        </p:txBody>
      </p:sp>
      <p:sp>
        <p:nvSpPr>
          <p:cNvPr id="3" name="Rezervirano mjesto teksta 2">
            <a:extLst>
              <a:ext uri="{FF2B5EF4-FFF2-40B4-BE49-F238E27FC236}">
                <a16:creationId xmlns:a16="http://schemas.microsoft.com/office/drawing/2014/main" xmlns="" id="{46C3724C-2207-43DC-BC59-398DCF661D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a16="http://schemas.microsoft.com/office/drawing/2014/main" xmlns="" id="{5FB41622-4652-426C-8FBB-EE8B2A3408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1C541F-3958-4ACD-9A42-0DEFED04E85B}" type="datetimeFigureOut">
              <a:rPr lang="hr-HR" smtClean="0"/>
              <a:pPr/>
              <a:t>16.2.2022.</a:t>
            </a:fld>
            <a:endParaRPr lang="hr-HR"/>
          </a:p>
        </p:txBody>
      </p:sp>
      <p:sp>
        <p:nvSpPr>
          <p:cNvPr id="5" name="Rezervirano mjesto podnožja 4">
            <a:extLst>
              <a:ext uri="{FF2B5EF4-FFF2-40B4-BE49-F238E27FC236}">
                <a16:creationId xmlns:a16="http://schemas.microsoft.com/office/drawing/2014/main" xmlns="" id="{1A58F2BC-D5C8-49ED-8FB4-D39D29C814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a:extLst>
              <a:ext uri="{FF2B5EF4-FFF2-40B4-BE49-F238E27FC236}">
                <a16:creationId xmlns:a16="http://schemas.microsoft.com/office/drawing/2014/main" xmlns="" id="{71F7A62B-11DC-4C81-A486-6B7004460F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01FEBB-520E-4B38-8A41-A294780F0C44}" type="slidenum">
              <a:rPr lang="hr-HR" smtClean="0"/>
              <a:pPr/>
              <a:t>‹#›</a:t>
            </a:fld>
            <a:endParaRPr lang="hr-HR"/>
          </a:p>
        </p:txBody>
      </p:sp>
    </p:spTree>
    <p:extLst>
      <p:ext uri="{BB962C8B-B14F-4D97-AF65-F5344CB8AC3E}">
        <p14:creationId xmlns:p14="http://schemas.microsoft.com/office/powerpoint/2010/main" xmlns="" val="16097031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e-sfera.hr/dodatni-digitalni-sadrzaji/ad6bdda6-8715-4891-97c7-fc25b9bcab20/" TargetMode="External"/><Relationship Id="rId1" Type="http://schemas.openxmlformats.org/officeDocument/2006/relationships/slideLayout" Target="../slideLayouts/slideLayout2.xml"/><Relationship Id="rId4" Type="http://schemas.openxmlformats.org/officeDocument/2006/relationships/hyperlink" Target="https://www.e-sfera.hr/dodatni-digitalni-sadrzaji/88e6e1b0-40d2-427d-8403-534e5da1113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xmlns="" id="{68A4132F-DEC6-4332-A00C-A11AD4519B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xmlns="" id="{64965EAE-E41A-435F-B993-07E824B6C9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1" y="0"/>
            <a:ext cx="7539895"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xmlns="" id="{152F8994-E6D4-4311-9548-C3607BC436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0" y="0"/>
            <a:ext cx="7092985"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CD896045-540C-4474-B698-188DB7FAFA91}"/>
              </a:ext>
            </a:extLst>
          </p:cNvPr>
          <p:cNvSpPr>
            <a:spLocks noGrp="1"/>
          </p:cNvSpPr>
          <p:nvPr>
            <p:ph type="title"/>
          </p:nvPr>
        </p:nvSpPr>
        <p:spPr>
          <a:xfrm>
            <a:off x="838199" y="365125"/>
            <a:ext cx="5529943" cy="1325563"/>
          </a:xfrm>
        </p:spPr>
        <p:txBody>
          <a:bodyPr vert="horz" lIns="91440" tIns="45720" rIns="91440" bIns="45720" rtlCol="0" anchor="ctr">
            <a:normAutofit/>
          </a:bodyPr>
          <a:lstStyle/>
          <a:p>
            <a:r>
              <a:rPr lang="en-US" sz="2800" dirty="0"/>
              <a:t>Unit </a:t>
            </a:r>
            <a:r>
              <a:rPr lang="hr-HR" sz="2800" dirty="0"/>
              <a:t>4</a:t>
            </a:r>
            <a:r>
              <a:rPr lang="en-US" sz="2800" dirty="0"/>
              <a:t>:</a:t>
            </a:r>
            <a:r>
              <a:rPr lang="hr-HR" sz="2800" dirty="0"/>
              <a:t> </a:t>
            </a:r>
            <a:r>
              <a:rPr lang="hr-HR" sz="2800" dirty="0" err="1"/>
              <a:t>Lesson</a:t>
            </a:r>
            <a:r>
              <a:rPr lang="hr-HR" sz="2800" dirty="0"/>
              <a:t> 5</a:t>
            </a:r>
            <a:r>
              <a:rPr lang="en-US" sz="2800" dirty="0"/>
              <a:t/>
            </a:r>
            <a:br>
              <a:rPr lang="en-US" sz="2800" dirty="0"/>
            </a:br>
            <a:r>
              <a:rPr lang="en-US" sz="2800" dirty="0"/>
              <a:t/>
            </a:r>
            <a:br>
              <a:rPr lang="en-US" sz="2800" dirty="0"/>
            </a:br>
            <a:r>
              <a:rPr lang="hr-HR" sz="2800" dirty="0" err="1"/>
              <a:t>Two</a:t>
            </a:r>
            <a:r>
              <a:rPr lang="hr-HR" sz="2800" dirty="0"/>
              <a:t> </a:t>
            </a:r>
            <a:r>
              <a:rPr lang="hr-HR" sz="2800" dirty="0" err="1"/>
              <a:t>masterpieces</a:t>
            </a:r>
            <a:endParaRPr lang="en-US" sz="2800" dirty="0"/>
          </a:p>
        </p:txBody>
      </p:sp>
      <p:sp>
        <p:nvSpPr>
          <p:cNvPr id="10" name="TextBox 9">
            <a:extLst>
              <a:ext uri="{FF2B5EF4-FFF2-40B4-BE49-F238E27FC236}">
                <a16:creationId xmlns:a16="http://schemas.microsoft.com/office/drawing/2014/main" xmlns="" id="{B31DF726-47E0-4EC3-AB65-9DB957377ABC}"/>
              </a:ext>
            </a:extLst>
          </p:cNvPr>
          <p:cNvSpPr txBox="1"/>
          <p:nvPr/>
        </p:nvSpPr>
        <p:spPr>
          <a:xfrm>
            <a:off x="838199" y="1825625"/>
            <a:ext cx="4381871" cy="3399518"/>
          </a:xfrm>
          <a:prstGeom prst="rect">
            <a:avLst/>
          </a:prstGeom>
        </p:spPr>
        <p:txBody>
          <a:bodyPr vert="horz" lIns="91440" tIns="45720" rIns="91440" bIns="45720" rtlCol="0">
            <a:normAutofit/>
          </a:bodyPr>
          <a:lstStyle/>
          <a:p>
            <a:pPr marL="0" marR="0" lvl="0" indent="-228600" algn="l" defTabSz="914400" rtl="0" eaLnBrk="1" fontAlgn="auto" latinLnBrk="0" hangingPunct="1">
              <a:lnSpc>
                <a:spcPct val="90000"/>
              </a:lnSpc>
              <a:spcBef>
                <a:spcPts val="0"/>
              </a:spcBef>
              <a:spcAft>
                <a:spcPts val="600"/>
              </a:spcAft>
              <a:buClrTx/>
              <a:buSzTx/>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Content Placeholder 3">
            <a:extLst>
              <a:ext uri="{FF2B5EF4-FFF2-40B4-BE49-F238E27FC236}">
                <a16:creationId xmlns:a16="http://schemas.microsoft.com/office/drawing/2014/main" xmlns="" id="{5A7D4603-C1D1-449D-AF5B-D4A5A91E7B29}"/>
              </a:ext>
            </a:extLst>
          </p:cNvPr>
          <p:cNvPicPr>
            <a:picLocks noGrp="1" noChangeAspect="1"/>
          </p:cNvPicPr>
          <p:nvPr>
            <p:ph idx="1"/>
          </p:nvPr>
        </p:nvPicPr>
        <p:blipFill>
          <a:blip r:embed="rId2" cstate="print"/>
          <a:stretch>
            <a:fillRect/>
          </a:stretch>
        </p:blipFill>
        <p:spPr>
          <a:xfrm>
            <a:off x="7979093" y="394546"/>
            <a:ext cx="3936488" cy="738092"/>
          </a:xfrm>
          <a:prstGeom prst="rect">
            <a:avLst/>
          </a:prstGeom>
        </p:spPr>
      </p:pic>
      <p:pic>
        <p:nvPicPr>
          <p:cNvPr id="7" name="Picture 6">
            <a:extLst>
              <a:ext uri="{FF2B5EF4-FFF2-40B4-BE49-F238E27FC236}">
                <a16:creationId xmlns:a16="http://schemas.microsoft.com/office/drawing/2014/main" xmlns="" id="{67EEA301-4B8B-40FE-BAA0-FCBC412AEBFD}"/>
              </a:ext>
            </a:extLst>
          </p:cNvPr>
          <p:cNvPicPr>
            <a:picLocks noChangeAspect="1"/>
          </p:cNvPicPr>
          <p:nvPr/>
        </p:nvPicPr>
        <p:blipFill rotWithShape="1">
          <a:blip r:embed="rId3" cstate="print"/>
          <a:srcRect l="51437" b="2232"/>
          <a:stretch/>
        </p:blipFill>
        <p:spPr>
          <a:xfrm>
            <a:off x="7928136" y="1527184"/>
            <a:ext cx="3987445" cy="5148362"/>
          </a:xfrm>
          <a:prstGeom prst="rect">
            <a:avLst/>
          </a:prstGeom>
        </p:spPr>
      </p:pic>
      <p:pic>
        <p:nvPicPr>
          <p:cNvPr id="5" name="Picture 4">
            <a:extLst>
              <a:ext uri="{FF2B5EF4-FFF2-40B4-BE49-F238E27FC236}">
                <a16:creationId xmlns:a16="http://schemas.microsoft.com/office/drawing/2014/main" xmlns="" id="{4CAC1EE6-AB5D-4C63-A6A3-F1420AFD2BEF}"/>
              </a:ext>
            </a:extLst>
          </p:cNvPr>
          <p:cNvPicPr>
            <a:picLocks noChangeAspect="1"/>
          </p:cNvPicPr>
          <p:nvPr/>
        </p:nvPicPr>
        <p:blipFill>
          <a:blip r:embed="rId4" cstate="print"/>
          <a:stretch>
            <a:fillRect/>
          </a:stretch>
        </p:blipFill>
        <p:spPr>
          <a:xfrm>
            <a:off x="915102" y="2993648"/>
            <a:ext cx="2368472" cy="309643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Picture 8">
            <a:extLst>
              <a:ext uri="{FF2B5EF4-FFF2-40B4-BE49-F238E27FC236}">
                <a16:creationId xmlns:a16="http://schemas.microsoft.com/office/drawing/2014/main" xmlns="" id="{CBAD7C20-9907-40C8-ACDA-BF9F0091C73E}"/>
              </a:ext>
            </a:extLst>
          </p:cNvPr>
          <p:cNvPicPr>
            <a:picLocks noChangeAspect="1"/>
          </p:cNvPicPr>
          <p:nvPr/>
        </p:nvPicPr>
        <p:blipFill>
          <a:blip r:embed="rId5" cstate="print"/>
          <a:stretch>
            <a:fillRect/>
          </a:stretch>
        </p:blipFill>
        <p:spPr>
          <a:xfrm>
            <a:off x="2527992" y="2993648"/>
            <a:ext cx="2483911" cy="324735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xmlns="" val="36269645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0CD00F4-C48F-4DE6-B649-08C6B7209A60}"/>
              </a:ext>
            </a:extLst>
          </p:cNvPr>
          <p:cNvSpPr>
            <a:spLocks noGrp="1"/>
          </p:cNvSpPr>
          <p:nvPr>
            <p:ph idx="1"/>
          </p:nvPr>
        </p:nvSpPr>
        <p:spPr>
          <a:xfrm>
            <a:off x="5628442" y="351933"/>
            <a:ext cx="5655077" cy="2790762"/>
          </a:xfrm>
        </p:spPr>
        <p:txBody>
          <a:bodyPr>
            <a:normAutofit/>
          </a:bodyPr>
          <a:lstStyle/>
          <a:p>
            <a:r>
              <a:rPr lang="hr-HR" b="1" dirty="0" err="1" smtClean="0"/>
              <a:t>Task</a:t>
            </a:r>
            <a:r>
              <a:rPr lang="hr-HR" b="1" dirty="0" smtClean="0"/>
              <a:t> </a:t>
            </a:r>
            <a:r>
              <a:rPr lang="hr-HR" b="1" dirty="0"/>
              <a:t>1</a:t>
            </a:r>
            <a:r>
              <a:rPr lang="hr-HR" dirty="0"/>
              <a:t>: </a:t>
            </a:r>
            <a:r>
              <a:rPr lang="hr-HR" dirty="0" err="1"/>
              <a:t>What</a:t>
            </a:r>
            <a:r>
              <a:rPr lang="hr-HR" dirty="0"/>
              <a:t> is a </a:t>
            </a:r>
            <a:r>
              <a:rPr lang="hr-HR" dirty="0" err="1"/>
              <a:t>masterpiece</a:t>
            </a:r>
            <a:r>
              <a:rPr lang="hr-HR" dirty="0"/>
              <a:t>? </a:t>
            </a:r>
            <a:endParaRPr lang="hr-HR" i="1" dirty="0">
              <a:solidFill>
                <a:schemeClr val="tx1">
                  <a:lumMod val="65000"/>
                  <a:lumOff val="35000"/>
                </a:schemeClr>
              </a:solidFill>
            </a:endParaRPr>
          </a:p>
          <a:p>
            <a:r>
              <a:rPr lang="hr-HR" b="1" dirty="0" err="1"/>
              <a:t>Task</a:t>
            </a:r>
            <a:r>
              <a:rPr lang="hr-HR" b="1" dirty="0"/>
              <a:t> </a:t>
            </a:r>
            <a:r>
              <a:rPr lang="hr-HR" b="1" dirty="0" smtClean="0"/>
              <a:t>2</a:t>
            </a:r>
            <a:r>
              <a:rPr lang="hr-HR" dirty="0" smtClean="0"/>
              <a:t>: </a:t>
            </a:r>
            <a:r>
              <a:rPr lang="hr-HR" dirty="0" err="1"/>
              <a:t>Complete</a:t>
            </a:r>
            <a:r>
              <a:rPr lang="hr-HR" dirty="0"/>
              <a:t> </a:t>
            </a:r>
            <a:r>
              <a:rPr lang="hr-HR" dirty="0" err="1"/>
              <a:t>the</a:t>
            </a:r>
            <a:r>
              <a:rPr lang="hr-HR" dirty="0"/>
              <a:t> </a:t>
            </a:r>
            <a:r>
              <a:rPr lang="hr-HR" dirty="0" err="1"/>
              <a:t>description</a:t>
            </a:r>
            <a:r>
              <a:rPr lang="hr-HR" dirty="0"/>
              <a:t> </a:t>
            </a:r>
            <a:r>
              <a:rPr lang="hr-HR" dirty="0" err="1"/>
              <a:t>with</a:t>
            </a:r>
            <a:r>
              <a:rPr lang="hr-HR" dirty="0"/>
              <a:t> </a:t>
            </a:r>
            <a:r>
              <a:rPr lang="hr-HR" dirty="0" err="1"/>
              <a:t>the</a:t>
            </a:r>
            <a:r>
              <a:rPr lang="hr-HR" dirty="0"/>
              <a:t> </a:t>
            </a:r>
            <a:r>
              <a:rPr lang="hr-HR" dirty="0" err="1"/>
              <a:t>words</a:t>
            </a:r>
            <a:r>
              <a:rPr lang="hr-HR" dirty="0"/>
              <a:t> </a:t>
            </a:r>
            <a:r>
              <a:rPr lang="hr-HR" dirty="0" err="1"/>
              <a:t>below</a:t>
            </a:r>
            <a:r>
              <a:rPr lang="hr-HR" dirty="0"/>
              <a:t>. </a:t>
            </a:r>
            <a:endParaRPr lang="en-US" dirty="0"/>
          </a:p>
        </p:txBody>
      </p:sp>
      <p:pic>
        <p:nvPicPr>
          <p:cNvPr id="5" name="Picture 4">
            <a:extLst>
              <a:ext uri="{FF2B5EF4-FFF2-40B4-BE49-F238E27FC236}">
                <a16:creationId xmlns:a16="http://schemas.microsoft.com/office/drawing/2014/main" xmlns="" id="{76E7188A-12A3-4F9F-90FD-C28A5D79A2EE}"/>
              </a:ext>
            </a:extLst>
          </p:cNvPr>
          <p:cNvPicPr>
            <a:picLocks noChangeAspect="1"/>
          </p:cNvPicPr>
          <p:nvPr/>
        </p:nvPicPr>
        <p:blipFill>
          <a:blip r:embed="rId2" cstate="print"/>
          <a:stretch>
            <a:fillRect/>
          </a:stretch>
        </p:blipFill>
        <p:spPr>
          <a:xfrm>
            <a:off x="0" y="-337351"/>
            <a:ext cx="5503747" cy="7195351"/>
          </a:xfrm>
          <a:prstGeom prst="rect">
            <a:avLst/>
          </a:prstGeom>
        </p:spPr>
      </p:pic>
      <p:pic>
        <p:nvPicPr>
          <p:cNvPr id="4" name="Picture 3">
            <a:extLst>
              <a:ext uri="{FF2B5EF4-FFF2-40B4-BE49-F238E27FC236}">
                <a16:creationId xmlns:a16="http://schemas.microsoft.com/office/drawing/2014/main" xmlns="" id="{44E51AB3-BE45-4B8F-BB93-1CE27E1D6A08}"/>
              </a:ext>
            </a:extLst>
          </p:cNvPr>
          <p:cNvPicPr>
            <a:picLocks noChangeAspect="1"/>
          </p:cNvPicPr>
          <p:nvPr/>
        </p:nvPicPr>
        <p:blipFill rotWithShape="1">
          <a:blip r:embed="rId3" cstate="print"/>
          <a:srcRect l="32038" t="2433" r="7202" b="-1278"/>
          <a:stretch/>
        </p:blipFill>
        <p:spPr>
          <a:xfrm>
            <a:off x="908481" y="2807092"/>
            <a:ext cx="4472046" cy="3747315"/>
          </a:xfrm>
          <a:prstGeom prst="rect">
            <a:avLst/>
          </a:prstGeom>
          <a:ln w="38100">
            <a:solidFill>
              <a:srgbClr val="FF0000"/>
            </a:solidFill>
          </a:ln>
        </p:spPr>
      </p:pic>
      <p:pic>
        <p:nvPicPr>
          <p:cNvPr id="7" name="Picture 6">
            <a:extLst>
              <a:ext uri="{FF2B5EF4-FFF2-40B4-BE49-F238E27FC236}">
                <a16:creationId xmlns:a16="http://schemas.microsoft.com/office/drawing/2014/main" xmlns="" id="{93D6D344-03D1-4EE3-A73D-A2E6E5550F40}"/>
              </a:ext>
            </a:extLst>
          </p:cNvPr>
          <p:cNvPicPr>
            <a:picLocks noChangeAspect="1"/>
          </p:cNvPicPr>
          <p:nvPr/>
        </p:nvPicPr>
        <p:blipFill>
          <a:blip r:embed="rId4" cstate="print"/>
          <a:stretch>
            <a:fillRect/>
          </a:stretch>
        </p:blipFill>
        <p:spPr>
          <a:xfrm>
            <a:off x="5628442" y="3429000"/>
            <a:ext cx="6111292" cy="3008550"/>
          </a:xfrm>
          <a:prstGeom prst="rect">
            <a:avLst/>
          </a:prstGeom>
          <a:ln w="38100">
            <a:solidFill>
              <a:srgbClr val="FF0000"/>
            </a:solidFill>
          </a:ln>
        </p:spPr>
      </p:pic>
      <p:sp>
        <p:nvSpPr>
          <p:cNvPr id="8" name="TextBox 7">
            <a:extLst>
              <a:ext uri="{FF2B5EF4-FFF2-40B4-BE49-F238E27FC236}">
                <a16:creationId xmlns:a16="http://schemas.microsoft.com/office/drawing/2014/main" xmlns="" id="{5B5D34FF-56D7-4DA8-9674-BB5E169923F7}"/>
              </a:ext>
            </a:extLst>
          </p:cNvPr>
          <p:cNvSpPr txBox="1"/>
          <p:nvPr/>
        </p:nvSpPr>
        <p:spPr>
          <a:xfrm>
            <a:off x="2673885" y="3142695"/>
            <a:ext cx="941238" cy="369332"/>
          </a:xfrm>
          <a:prstGeom prst="rect">
            <a:avLst/>
          </a:prstGeom>
          <a:noFill/>
        </p:spPr>
        <p:txBody>
          <a:bodyPr wrap="square" rtlCol="0">
            <a:spAutoFit/>
          </a:bodyPr>
          <a:lstStyle/>
          <a:p>
            <a:r>
              <a:rPr lang="hr-HR" i="1" dirty="0" err="1">
                <a:solidFill>
                  <a:srgbClr val="FF0000"/>
                </a:solidFill>
              </a:rPr>
              <a:t>painted</a:t>
            </a:r>
            <a:endParaRPr lang="en-US" i="1" dirty="0">
              <a:solidFill>
                <a:srgbClr val="FF0000"/>
              </a:solidFill>
            </a:endParaRPr>
          </a:p>
        </p:txBody>
      </p:sp>
      <p:sp>
        <p:nvSpPr>
          <p:cNvPr id="9" name="TextBox 8">
            <a:extLst>
              <a:ext uri="{FF2B5EF4-FFF2-40B4-BE49-F238E27FC236}">
                <a16:creationId xmlns:a16="http://schemas.microsoft.com/office/drawing/2014/main" xmlns="" id="{0E13801A-59C6-4C87-8140-2E4FC13CE33A}"/>
              </a:ext>
            </a:extLst>
          </p:cNvPr>
          <p:cNvSpPr txBox="1"/>
          <p:nvPr/>
        </p:nvSpPr>
        <p:spPr>
          <a:xfrm>
            <a:off x="9111675" y="5755118"/>
            <a:ext cx="941238" cy="369332"/>
          </a:xfrm>
          <a:prstGeom prst="rect">
            <a:avLst/>
          </a:prstGeom>
          <a:noFill/>
        </p:spPr>
        <p:txBody>
          <a:bodyPr wrap="square" rtlCol="0">
            <a:spAutoFit/>
          </a:bodyPr>
          <a:lstStyle/>
          <a:p>
            <a:r>
              <a:rPr lang="hr-HR" i="1" dirty="0" err="1">
                <a:solidFill>
                  <a:srgbClr val="FF0000"/>
                </a:solidFill>
              </a:rPr>
              <a:t>location</a:t>
            </a:r>
            <a:endParaRPr lang="en-US" i="1" dirty="0">
              <a:solidFill>
                <a:srgbClr val="FF0000"/>
              </a:solidFill>
            </a:endParaRPr>
          </a:p>
        </p:txBody>
      </p:sp>
      <p:sp>
        <p:nvSpPr>
          <p:cNvPr id="10" name="TextBox 9">
            <a:extLst>
              <a:ext uri="{FF2B5EF4-FFF2-40B4-BE49-F238E27FC236}">
                <a16:creationId xmlns:a16="http://schemas.microsoft.com/office/drawing/2014/main" xmlns="" id="{AF269839-9E49-47ED-B485-D820D374E88C}"/>
              </a:ext>
            </a:extLst>
          </p:cNvPr>
          <p:cNvSpPr txBox="1"/>
          <p:nvPr/>
        </p:nvSpPr>
        <p:spPr>
          <a:xfrm>
            <a:off x="8376309" y="4874460"/>
            <a:ext cx="941238" cy="369332"/>
          </a:xfrm>
          <a:prstGeom prst="rect">
            <a:avLst/>
          </a:prstGeom>
          <a:noFill/>
        </p:spPr>
        <p:txBody>
          <a:bodyPr wrap="square" rtlCol="0">
            <a:spAutoFit/>
          </a:bodyPr>
          <a:lstStyle/>
          <a:p>
            <a:r>
              <a:rPr lang="hr-HR" i="1" dirty="0" err="1">
                <a:solidFill>
                  <a:srgbClr val="FF0000"/>
                </a:solidFill>
              </a:rPr>
              <a:t>shape</a:t>
            </a:r>
            <a:endParaRPr lang="en-US" i="1" dirty="0">
              <a:solidFill>
                <a:srgbClr val="FF0000"/>
              </a:solidFill>
            </a:endParaRPr>
          </a:p>
        </p:txBody>
      </p:sp>
      <p:sp>
        <p:nvSpPr>
          <p:cNvPr id="11" name="TextBox 10">
            <a:extLst>
              <a:ext uri="{FF2B5EF4-FFF2-40B4-BE49-F238E27FC236}">
                <a16:creationId xmlns:a16="http://schemas.microsoft.com/office/drawing/2014/main" xmlns="" id="{758EA13D-092D-49CF-B718-3C76091D1F8C}"/>
              </a:ext>
            </a:extLst>
          </p:cNvPr>
          <p:cNvSpPr txBox="1"/>
          <p:nvPr/>
        </p:nvSpPr>
        <p:spPr>
          <a:xfrm>
            <a:off x="9904748" y="4106662"/>
            <a:ext cx="941238" cy="369332"/>
          </a:xfrm>
          <a:prstGeom prst="rect">
            <a:avLst/>
          </a:prstGeom>
          <a:noFill/>
        </p:spPr>
        <p:txBody>
          <a:bodyPr wrap="square" rtlCol="0">
            <a:spAutoFit/>
          </a:bodyPr>
          <a:lstStyle/>
          <a:p>
            <a:r>
              <a:rPr lang="hr-HR" i="1" dirty="0" err="1">
                <a:solidFill>
                  <a:srgbClr val="FF0000"/>
                </a:solidFill>
              </a:rPr>
              <a:t>writers</a:t>
            </a:r>
            <a:endParaRPr lang="en-US" i="1" dirty="0">
              <a:solidFill>
                <a:srgbClr val="FF0000"/>
              </a:solidFill>
            </a:endParaRPr>
          </a:p>
        </p:txBody>
      </p:sp>
      <p:sp>
        <p:nvSpPr>
          <p:cNvPr id="12" name="TextBox 11">
            <a:extLst>
              <a:ext uri="{FF2B5EF4-FFF2-40B4-BE49-F238E27FC236}">
                <a16:creationId xmlns:a16="http://schemas.microsoft.com/office/drawing/2014/main" xmlns="" id="{EB4D12FA-7EB2-46B8-BB46-274DAE98A3D2}"/>
              </a:ext>
            </a:extLst>
          </p:cNvPr>
          <p:cNvSpPr txBox="1"/>
          <p:nvPr/>
        </p:nvSpPr>
        <p:spPr>
          <a:xfrm>
            <a:off x="7603131" y="3680703"/>
            <a:ext cx="941238" cy="369332"/>
          </a:xfrm>
          <a:prstGeom prst="rect">
            <a:avLst/>
          </a:prstGeom>
          <a:noFill/>
        </p:spPr>
        <p:txBody>
          <a:bodyPr wrap="square" rtlCol="0">
            <a:spAutoFit/>
          </a:bodyPr>
          <a:lstStyle/>
          <a:p>
            <a:r>
              <a:rPr lang="hr-HR" i="1" dirty="0" err="1">
                <a:solidFill>
                  <a:srgbClr val="FF0000"/>
                </a:solidFill>
              </a:rPr>
              <a:t>created</a:t>
            </a:r>
            <a:endParaRPr lang="en-US" i="1" dirty="0">
              <a:solidFill>
                <a:srgbClr val="FF0000"/>
              </a:solidFill>
            </a:endParaRPr>
          </a:p>
        </p:txBody>
      </p:sp>
      <p:sp>
        <p:nvSpPr>
          <p:cNvPr id="13" name="TextBox 12">
            <a:extLst>
              <a:ext uri="{FF2B5EF4-FFF2-40B4-BE49-F238E27FC236}">
                <a16:creationId xmlns:a16="http://schemas.microsoft.com/office/drawing/2014/main" xmlns="" id="{D8920CE7-3F5D-4CCE-ABE0-2A1AF028C9E2}"/>
              </a:ext>
            </a:extLst>
          </p:cNvPr>
          <p:cNvSpPr txBox="1"/>
          <p:nvPr/>
        </p:nvSpPr>
        <p:spPr>
          <a:xfrm>
            <a:off x="9508211" y="4392967"/>
            <a:ext cx="941238" cy="369332"/>
          </a:xfrm>
          <a:prstGeom prst="rect">
            <a:avLst/>
          </a:prstGeom>
          <a:noFill/>
        </p:spPr>
        <p:txBody>
          <a:bodyPr wrap="square" rtlCol="0">
            <a:spAutoFit/>
          </a:bodyPr>
          <a:lstStyle/>
          <a:p>
            <a:r>
              <a:rPr lang="hr-HR" i="1" dirty="0" err="1">
                <a:solidFill>
                  <a:srgbClr val="FF0000"/>
                </a:solidFill>
              </a:rPr>
              <a:t>steel</a:t>
            </a:r>
            <a:endParaRPr lang="en-US" i="1" dirty="0">
              <a:solidFill>
                <a:srgbClr val="FF0000"/>
              </a:solidFill>
            </a:endParaRPr>
          </a:p>
        </p:txBody>
      </p:sp>
      <p:sp>
        <p:nvSpPr>
          <p:cNvPr id="14" name="TextBox 13">
            <a:extLst>
              <a:ext uri="{FF2B5EF4-FFF2-40B4-BE49-F238E27FC236}">
                <a16:creationId xmlns:a16="http://schemas.microsoft.com/office/drawing/2014/main" xmlns="" id="{02FCCA2F-D7E2-46E1-9199-08E2CC7ADE9C}"/>
              </a:ext>
            </a:extLst>
          </p:cNvPr>
          <p:cNvSpPr txBox="1"/>
          <p:nvPr/>
        </p:nvSpPr>
        <p:spPr>
          <a:xfrm>
            <a:off x="4308856" y="5570452"/>
            <a:ext cx="941238" cy="369332"/>
          </a:xfrm>
          <a:prstGeom prst="rect">
            <a:avLst/>
          </a:prstGeom>
          <a:noFill/>
        </p:spPr>
        <p:txBody>
          <a:bodyPr wrap="square" rtlCol="0">
            <a:spAutoFit/>
          </a:bodyPr>
          <a:lstStyle/>
          <a:p>
            <a:r>
              <a:rPr lang="hr-HR" i="1" dirty="0" err="1">
                <a:solidFill>
                  <a:srgbClr val="FF0000"/>
                </a:solidFill>
              </a:rPr>
              <a:t>modern</a:t>
            </a:r>
            <a:endParaRPr lang="en-US" i="1" dirty="0">
              <a:solidFill>
                <a:srgbClr val="FF0000"/>
              </a:solidFill>
            </a:endParaRPr>
          </a:p>
        </p:txBody>
      </p:sp>
      <p:sp>
        <p:nvSpPr>
          <p:cNvPr id="15" name="TextBox 14">
            <a:extLst>
              <a:ext uri="{FF2B5EF4-FFF2-40B4-BE49-F238E27FC236}">
                <a16:creationId xmlns:a16="http://schemas.microsoft.com/office/drawing/2014/main" xmlns="" id="{7AE1D3DD-232D-494F-8861-5112841C06C4}"/>
              </a:ext>
            </a:extLst>
          </p:cNvPr>
          <p:cNvSpPr txBox="1"/>
          <p:nvPr/>
        </p:nvSpPr>
        <p:spPr>
          <a:xfrm>
            <a:off x="1317653" y="3865369"/>
            <a:ext cx="941238" cy="369332"/>
          </a:xfrm>
          <a:prstGeom prst="rect">
            <a:avLst/>
          </a:prstGeom>
          <a:noFill/>
        </p:spPr>
        <p:txBody>
          <a:bodyPr wrap="square" rtlCol="0">
            <a:spAutoFit/>
          </a:bodyPr>
          <a:lstStyle/>
          <a:p>
            <a:r>
              <a:rPr lang="hr-HR" i="1" dirty="0" err="1">
                <a:solidFill>
                  <a:srgbClr val="FF0000"/>
                </a:solidFill>
              </a:rPr>
              <a:t>colours</a:t>
            </a:r>
            <a:endParaRPr lang="en-US" i="1" dirty="0">
              <a:solidFill>
                <a:srgbClr val="FF0000"/>
              </a:solidFill>
            </a:endParaRPr>
          </a:p>
        </p:txBody>
      </p:sp>
      <p:sp>
        <p:nvSpPr>
          <p:cNvPr id="16" name="TextBox 15">
            <a:extLst>
              <a:ext uri="{FF2B5EF4-FFF2-40B4-BE49-F238E27FC236}">
                <a16:creationId xmlns:a16="http://schemas.microsoft.com/office/drawing/2014/main" xmlns="" id="{523B496E-8DD8-47F0-A326-D33566996001}"/>
              </a:ext>
            </a:extLst>
          </p:cNvPr>
          <p:cNvSpPr txBox="1"/>
          <p:nvPr/>
        </p:nvSpPr>
        <p:spPr>
          <a:xfrm>
            <a:off x="3466528" y="4050035"/>
            <a:ext cx="941238" cy="369332"/>
          </a:xfrm>
          <a:prstGeom prst="rect">
            <a:avLst/>
          </a:prstGeom>
          <a:noFill/>
        </p:spPr>
        <p:txBody>
          <a:bodyPr wrap="square" rtlCol="0">
            <a:spAutoFit/>
          </a:bodyPr>
          <a:lstStyle/>
          <a:p>
            <a:r>
              <a:rPr lang="hr-HR" i="1" dirty="0" err="1">
                <a:solidFill>
                  <a:srgbClr val="FF0000"/>
                </a:solidFill>
              </a:rPr>
              <a:t>shades</a:t>
            </a:r>
            <a:endParaRPr lang="en-US" i="1" dirty="0">
              <a:solidFill>
                <a:srgbClr val="FF0000"/>
              </a:solidFill>
            </a:endParaRPr>
          </a:p>
        </p:txBody>
      </p:sp>
      <p:sp>
        <p:nvSpPr>
          <p:cNvPr id="17" name="TextBox 16">
            <a:extLst>
              <a:ext uri="{FF2B5EF4-FFF2-40B4-BE49-F238E27FC236}">
                <a16:creationId xmlns:a16="http://schemas.microsoft.com/office/drawing/2014/main" xmlns="" id="{2B50DA88-D076-4AF9-9BD1-F4C5D862CBBE}"/>
              </a:ext>
            </a:extLst>
          </p:cNvPr>
          <p:cNvSpPr txBox="1"/>
          <p:nvPr/>
        </p:nvSpPr>
        <p:spPr>
          <a:xfrm>
            <a:off x="4294389" y="5201120"/>
            <a:ext cx="941238" cy="369332"/>
          </a:xfrm>
          <a:prstGeom prst="rect">
            <a:avLst/>
          </a:prstGeom>
          <a:noFill/>
        </p:spPr>
        <p:txBody>
          <a:bodyPr wrap="square" rtlCol="0">
            <a:spAutoFit/>
          </a:bodyPr>
          <a:lstStyle/>
          <a:p>
            <a:r>
              <a:rPr lang="hr-HR" i="1" dirty="0" err="1">
                <a:solidFill>
                  <a:srgbClr val="FF0000"/>
                </a:solidFill>
              </a:rPr>
              <a:t>calm</a:t>
            </a:r>
            <a:endParaRPr lang="en-US" i="1" dirty="0">
              <a:solidFill>
                <a:srgbClr val="FF0000"/>
              </a:solidFill>
            </a:endParaRPr>
          </a:p>
        </p:txBody>
      </p:sp>
    </p:spTree>
    <p:extLst>
      <p:ext uri="{BB962C8B-B14F-4D97-AF65-F5344CB8AC3E}">
        <p14:creationId xmlns:p14="http://schemas.microsoft.com/office/powerpoint/2010/main" xmlns="" val="504850063"/>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A5E463B-DC1E-4B4E-915E-8B9C7E13C6A1}"/>
              </a:ext>
            </a:extLst>
          </p:cNvPr>
          <p:cNvSpPr>
            <a:spLocks noGrp="1"/>
          </p:cNvSpPr>
          <p:nvPr>
            <p:ph idx="1"/>
          </p:nvPr>
        </p:nvSpPr>
        <p:spPr>
          <a:xfrm>
            <a:off x="6782539" y="585399"/>
            <a:ext cx="4944862" cy="4211191"/>
          </a:xfrm>
        </p:spPr>
        <p:txBody>
          <a:bodyPr>
            <a:normAutofit/>
          </a:bodyPr>
          <a:lstStyle/>
          <a:p>
            <a:r>
              <a:rPr lang="hr-HR" b="1" dirty="0" err="1"/>
              <a:t>Task</a:t>
            </a:r>
            <a:r>
              <a:rPr lang="hr-HR" b="1" dirty="0"/>
              <a:t> 3</a:t>
            </a:r>
            <a:r>
              <a:rPr lang="hr-HR" dirty="0"/>
              <a:t>: </a:t>
            </a:r>
            <a:r>
              <a:rPr lang="hr-HR" dirty="0" err="1"/>
              <a:t>Choose</a:t>
            </a:r>
            <a:r>
              <a:rPr lang="hr-HR" dirty="0"/>
              <a:t> one </a:t>
            </a:r>
            <a:r>
              <a:rPr lang="hr-HR" dirty="0" err="1"/>
              <a:t>of</a:t>
            </a:r>
            <a:r>
              <a:rPr lang="hr-HR" dirty="0"/>
              <a:t> </a:t>
            </a:r>
            <a:r>
              <a:rPr lang="hr-HR" dirty="0" err="1"/>
              <a:t>the</a:t>
            </a:r>
            <a:r>
              <a:rPr lang="hr-HR" dirty="0"/>
              <a:t> </a:t>
            </a:r>
            <a:r>
              <a:rPr lang="hr-HR" dirty="0" err="1"/>
              <a:t>masterpieces</a:t>
            </a:r>
            <a:r>
              <a:rPr lang="hr-HR" dirty="0"/>
              <a:t> </a:t>
            </a:r>
            <a:r>
              <a:rPr lang="hr-HR" dirty="0" err="1"/>
              <a:t>and</a:t>
            </a:r>
            <a:r>
              <a:rPr lang="hr-HR" dirty="0"/>
              <a:t> </a:t>
            </a:r>
            <a:r>
              <a:rPr lang="hr-HR" dirty="0" err="1"/>
              <a:t>answer</a:t>
            </a:r>
            <a:r>
              <a:rPr lang="hr-HR" dirty="0"/>
              <a:t> </a:t>
            </a:r>
            <a:r>
              <a:rPr lang="hr-HR" dirty="0" err="1"/>
              <a:t>the</a:t>
            </a:r>
            <a:r>
              <a:rPr lang="hr-HR" dirty="0"/>
              <a:t> </a:t>
            </a:r>
            <a:r>
              <a:rPr lang="hr-HR" dirty="0" err="1"/>
              <a:t>questions</a:t>
            </a:r>
            <a:r>
              <a:rPr lang="hr-HR" dirty="0"/>
              <a:t>. </a:t>
            </a:r>
            <a:endParaRPr lang="hr-HR" i="1" dirty="0">
              <a:solidFill>
                <a:schemeClr val="tx1">
                  <a:lumMod val="65000"/>
                  <a:lumOff val="35000"/>
                </a:schemeClr>
              </a:solidFill>
            </a:endParaRPr>
          </a:p>
          <a:p>
            <a:pPr marL="514350" indent="-514350">
              <a:buAutoNum type="arabicPeriod"/>
            </a:pPr>
            <a:endParaRPr lang="en-US" i="1" dirty="0">
              <a:solidFill>
                <a:schemeClr val="tx1">
                  <a:lumMod val="65000"/>
                  <a:lumOff val="35000"/>
                </a:schemeClr>
              </a:solidFill>
            </a:endParaRPr>
          </a:p>
        </p:txBody>
      </p:sp>
      <p:pic>
        <p:nvPicPr>
          <p:cNvPr id="5" name="Picture 4">
            <a:extLst>
              <a:ext uri="{FF2B5EF4-FFF2-40B4-BE49-F238E27FC236}">
                <a16:creationId xmlns:a16="http://schemas.microsoft.com/office/drawing/2014/main" xmlns="" id="{F9BBF948-BAB0-4984-B91D-ED0B7C54EE09}"/>
              </a:ext>
            </a:extLst>
          </p:cNvPr>
          <p:cNvPicPr>
            <a:picLocks noChangeAspect="1"/>
          </p:cNvPicPr>
          <p:nvPr/>
        </p:nvPicPr>
        <p:blipFill>
          <a:blip r:embed="rId2" cstate="print"/>
          <a:stretch>
            <a:fillRect/>
          </a:stretch>
        </p:blipFill>
        <p:spPr>
          <a:xfrm>
            <a:off x="-1" y="0"/>
            <a:ext cx="5255581" cy="6870910"/>
          </a:xfrm>
          <a:prstGeom prst="rect">
            <a:avLst/>
          </a:prstGeom>
        </p:spPr>
      </p:pic>
      <p:pic>
        <p:nvPicPr>
          <p:cNvPr id="7" name="Picture 6">
            <a:extLst>
              <a:ext uri="{FF2B5EF4-FFF2-40B4-BE49-F238E27FC236}">
                <a16:creationId xmlns:a16="http://schemas.microsoft.com/office/drawing/2014/main" xmlns="" id="{1A8F2316-8A47-423F-BDC8-DF1609CD8C29}"/>
              </a:ext>
            </a:extLst>
          </p:cNvPr>
          <p:cNvPicPr>
            <a:picLocks noChangeAspect="1"/>
          </p:cNvPicPr>
          <p:nvPr/>
        </p:nvPicPr>
        <p:blipFill>
          <a:blip r:embed="rId3" cstate="print"/>
          <a:stretch>
            <a:fillRect/>
          </a:stretch>
        </p:blipFill>
        <p:spPr>
          <a:xfrm>
            <a:off x="5389585" y="2142271"/>
            <a:ext cx="5783422" cy="2884218"/>
          </a:xfrm>
          <a:prstGeom prst="rect">
            <a:avLst/>
          </a:prstGeom>
          <a:ln w="38100">
            <a:solidFill>
              <a:srgbClr val="FF0000"/>
            </a:solidFill>
          </a:ln>
        </p:spPr>
      </p:pic>
    </p:spTree>
    <p:extLst>
      <p:ext uri="{BB962C8B-B14F-4D97-AF65-F5344CB8AC3E}">
        <p14:creationId xmlns:p14="http://schemas.microsoft.com/office/powerpoint/2010/main" xmlns="" val="1994523817"/>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3F434A7-A7F9-44BB-A014-4F5229F2B64D}"/>
              </a:ext>
            </a:extLst>
          </p:cNvPr>
          <p:cNvSpPr>
            <a:spLocks noGrp="1"/>
          </p:cNvSpPr>
          <p:nvPr>
            <p:ph idx="1"/>
          </p:nvPr>
        </p:nvSpPr>
        <p:spPr>
          <a:xfrm>
            <a:off x="5733124" y="434975"/>
            <a:ext cx="5782601" cy="4351338"/>
          </a:xfrm>
        </p:spPr>
        <p:txBody>
          <a:bodyPr/>
          <a:lstStyle/>
          <a:p>
            <a:r>
              <a:rPr lang="hr-HR" b="1" dirty="0" err="1"/>
              <a:t>Task</a:t>
            </a:r>
            <a:r>
              <a:rPr lang="hr-HR" b="1" dirty="0"/>
              <a:t> 4</a:t>
            </a:r>
            <a:r>
              <a:rPr lang="hr-HR" dirty="0"/>
              <a:t>: </a:t>
            </a:r>
            <a:r>
              <a:rPr lang="hr-HR" dirty="0" err="1"/>
              <a:t>Choose</a:t>
            </a:r>
            <a:r>
              <a:rPr lang="hr-HR" dirty="0"/>
              <a:t> one </a:t>
            </a:r>
            <a:r>
              <a:rPr lang="hr-HR" dirty="0" err="1"/>
              <a:t>of</a:t>
            </a:r>
            <a:r>
              <a:rPr lang="hr-HR" dirty="0"/>
              <a:t> </a:t>
            </a:r>
            <a:r>
              <a:rPr lang="hr-HR" dirty="0" err="1"/>
              <a:t>the</a:t>
            </a:r>
            <a:r>
              <a:rPr lang="hr-HR" dirty="0"/>
              <a:t> </a:t>
            </a:r>
            <a:r>
              <a:rPr lang="hr-HR" dirty="0" err="1"/>
              <a:t>masterpieces</a:t>
            </a:r>
            <a:r>
              <a:rPr lang="hr-HR" dirty="0"/>
              <a:t> </a:t>
            </a:r>
            <a:r>
              <a:rPr lang="hr-HR" dirty="0" err="1"/>
              <a:t>in</a:t>
            </a:r>
            <a:r>
              <a:rPr lang="hr-HR" dirty="0"/>
              <a:t> </a:t>
            </a:r>
            <a:r>
              <a:rPr lang="hr-HR" dirty="0" err="1"/>
              <a:t>pictures</a:t>
            </a:r>
            <a:r>
              <a:rPr lang="hr-HR" dirty="0"/>
              <a:t> </a:t>
            </a:r>
            <a:r>
              <a:rPr lang="hr-HR" dirty="0" err="1"/>
              <a:t>and</a:t>
            </a:r>
            <a:r>
              <a:rPr lang="hr-HR" dirty="0"/>
              <a:t> </a:t>
            </a:r>
            <a:r>
              <a:rPr lang="hr-HR" dirty="0" err="1"/>
              <a:t>describe</a:t>
            </a:r>
            <a:r>
              <a:rPr lang="hr-HR" dirty="0"/>
              <a:t> it </a:t>
            </a:r>
            <a:r>
              <a:rPr lang="hr-HR" dirty="0" err="1"/>
              <a:t>using</a:t>
            </a:r>
            <a:r>
              <a:rPr lang="hr-HR" dirty="0"/>
              <a:t> </a:t>
            </a:r>
            <a:r>
              <a:rPr lang="hr-HR" dirty="0" err="1"/>
              <a:t>the</a:t>
            </a:r>
            <a:r>
              <a:rPr lang="hr-HR" dirty="0"/>
              <a:t> </a:t>
            </a:r>
            <a:r>
              <a:rPr lang="hr-HR" dirty="0" err="1"/>
              <a:t>questions</a:t>
            </a:r>
            <a:r>
              <a:rPr lang="hr-HR" dirty="0"/>
              <a:t> </a:t>
            </a:r>
            <a:r>
              <a:rPr lang="hr-HR" dirty="0" err="1"/>
              <a:t>in</a:t>
            </a:r>
            <a:r>
              <a:rPr lang="hr-HR" dirty="0"/>
              <a:t> </a:t>
            </a:r>
            <a:r>
              <a:rPr lang="hr-HR" dirty="0" err="1"/>
              <a:t>task</a:t>
            </a:r>
            <a:r>
              <a:rPr lang="hr-HR" dirty="0"/>
              <a:t> 3. </a:t>
            </a:r>
            <a:endParaRPr lang="en-US" dirty="0"/>
          </a:p>
        </p:txBody>
      </p:sp>
      <p:pic>
        <p:nvPicPr>
          <p:cNvPr id="4" name="Picture 3">
            <a:extLst>
              <a:ext uri="{FF2B5EF4-FFF2-40B4-BE49-F238E27FC236}">
                <a16:creationId xmlns:a16="http://schemas.microsoft.com/office/drawing/2014/main" xmlns="" id="{A685F3DC-F0F2-43F2-86AC-FEAA45835028}"/>
              </a:ext>
            </a:extLst>
          </p:cNvPr>
          <p:cNvPicPr>
            <a:picLocks noChangeAspect="1"/>
          </p:cNvPicPr>
          <p:nvPr/>
        </p:nvPicPr>
        <p:blipFill>
          <a:blip r:embed="rId2" cstate="print"/>
          <a:stretch>
            <a:fillRect/>
          </a:stretch>
        </p:blipFill>
        <p:spPr>
          <a:xfrm>
            <a:off x="0" y="0"/>
            <a:ext cx="5245427" cy="6858000"/>
          </a:xfrm>
          <a:prstGeom prst="rect">
            <a:avLst/>
          </a:prstGeom>
        </p:spPr>
      </p:pic>
      <p:pic>
        <p:nvPicPr>
          <p:cNvPr id="5" name="Picture 4">
            <a:extLst>
              <a:ext uri="{FF2B5EF4-FFF2-40B4-BE49-F238E27FC236}">
                <a16:creationId xmlns:a16="http://schemas.microsoft.com/office/drawing/2014/main" xmlns="" id="{E0C43716-D2A2-4BA5-800F-E45016E5EE3B}"/>
              </a:ext>
            </a:extLst>
          </p:cNvPr>
          <p:cNvPicPr>
            <a:picLocks noChangeAspect="1"/>
          </p:cNvPicPr>
          <p:nvPr/>
        </p:nvPicPr>
        <p:blipFill rotWithShape="1">
          <a:blip r:embed="rId3" cstate="print"/>
          <a:srcRect t="20806"/>
          <a:stretch/>
        </p:blipFill>
        <p:spPr>
          <a:xfrm>
            <a:off x="5405975" y="2405117"/>
            <a:ext cx="5864860" cy="2351279"/>
          </a:xfrm>
          <a:prstGeom prst="rect">
            <a:avLst/>
          </a:prstGeom>
          <a:ln w="38100">
            <a:solidFill>
              <a:srgbClr val="FF0000"/>
            </a:solidFill>
          </a:ln>
        </p:spPr>
      </p:pic>
    </p:spTree>
    <p:extLst>
      <p:ext uri="{BB962C8B-B14F-4D97-AF65-F5344CB8AC3E}">
        <p14:creationId xmlns:p14="http://schemas.microsoft.com/office/powerpoint/2010/main" xmlns="" val="23433192"/>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A8E19BB-B1CB-45CD-849C-4FC2F863615E}"/>
              </a:ext>
            </a:extLst>
          </p:cNvPr>
          <p:cNvSpPr>
            <a:spLocks noGrp="1"/>
          </p:cNvSpPr>
          <p:nvPr>
            <p:ph idx="1"/>
          </p:nvPr>
        </p:nvSpPr>
        <p:spPr>
          <a:xfrm>
            <a:off x="6365289" y="1656949"/>
            <a:ext cx="5362113" cy="4351338"/>
          </a:xfrm>
        </p:spPr>
        <p:txBody>
          <a:bodyPr/>
          <a:lstStyle/>
          <a:p>
            <a:r>
              <a:rPr lang="hr-HR" dirty="0" err="1" smtClean="0"/>
              <a:t>workbook</a:t>
            </a:r>
            <a:r>
              <a:rPr lang="hr-HR" dirty="0"/>
              <a:t>, </a:t>
            </a:r>
            <a:r>
              <a:rPr lang="hr-HR" dirty="0" err="1"/>
              <a:t>page</a:t>
            </a:r>
            <a:r>
              <a:rPr lang="hr-HR" dirty="0"/>
              <a:t> 79</a:t>
            </a:r>
          </a:p>
          <a:p>
            <a:r>
              <a:rPr lang="hr-HR" b="1" dirty="0" err="1"/>
              <a:t>Task</a:t>
            </a:r>
            <a:r>
              <a:rPr lang="hr-HR" b="1" dirty="0"/>
              <a:t> 1</a:t>
            </a:r>
            <a:r>
              <a:rPr lang="hr-HR" dirty="0"/>
              <a:t>: </a:t>
            </a:r>
            <a:r>
              <a:rPr lang="hr-HR" dirty="0" err="1"/>
              <a:t>Match</a:t>
            </a:r>
            <a:r>
              <a:rPr lang="hr-HR" dirty="0"/>
              <a:t> </a:t>
            </a:r>
            <a:r>
              <a:rPr lang="hr-HR" dirty="0" err="1"/>
              <a:t>the</a:t>
            </a:r>
            <a:r>
              <a:rPr lang="hr-HR" dirty="0"/>
              <a:t> </a:t>
            </a:r>
            <a:r>
              <a:rPr lang="hr-HR" dirty="0" err="1"/>
              <a:t>pictures</a:t>
            </a:r>
            <a:r>
              <a:rPr lang="hr-HR" dirty="0"/>
              <a:t> to </a:t>
            </a:r>
            <a:r>
              <a:rPr lang="hr-HR" dirty="0" err="1"/>
              <a:t>the</a:t>
            </a:r>
            <a:r>
              <a:rPr lang="hr-HR" dirty="0"/>
              <a:t> </a:t>
            </a:r>
            <a:r>
              <a:rPr lang="hr-HR" dirty="0" err="1"/>
              <a:t>descriptions</a:t>
            </a:r>
            <a:r>
              <a:rPr lang="hr-HR" dirty="0"/>
              <a:t>. </a:t>
            </a:r>
            <a:endParaRPr lang="en-US" dirty="0"/>
          </a:p>
        </p:txBody>
      </p:sp>
      <p:pic>
        <p:nvPicPr>
          <p:cNvPr id="5" name="Picture 4">
            <a:extLst>
              <a:ext uri="{FF2B5EF4-FFF2-40B4-BE49-F238E27FC236}">
                <a16:creationId xmlns:a16="http://schemas.microsoft.com/office/drawing/2014/main" xmlns="" id="{D3171494-F250-4BC3-9A7D-64FBCF4488D3}"/>
              </a:ext>
            </a:extLst>
          </p:cNvPr>
          <p:cNvPicPr>
            <a:picLocks noChangeAspect="1"/>
          </p:cNvPicPr>
          <p:nvPr/>
        </p:nvPicPr>
        <p:blipFill rotWithShape="1">
          <a:blip r:embed="rId2" cstate="print"/>
          <a:srcRect t="6002"/>
          <a:stretch/>
        </p:blipFill>
        <p:spPr>
          <a:xfrm>
            <a:off x="0" y="0"/>
            <a:ext cx="5637320" cy="6927618"/>
          </a:xfrm>
          <a:prstGeom prst="rect">
            <a:avLst/>
          </a:prstGeom>
        </p:spPr>
      </p:pic>
      <p:sp>
        <p:nvSpPr>
          <p:cNvPr id="6" name="TextBox 5">
            <a:extLst>
              <a:ext uri="{FF2B5EF4-FFF2-40B4-BE49-F238E27FC236}">
                <a16:creationId xmlns:a16="http://schemas.microsoft.com/office/drawing/2014/main" xmlns="" id="{42721BE9-DD34-44AB-882E-2D00180E824E}"/>
              </a:ext>
            </a:extLst>
          </p:cNvPr>
          <p:cNvSpPr txBox="1"/>
          <p:nvPr/>
        </p:nvSpPr>
        <p:spPr>
          <a:xfrm>
            <a:off x="4669655" y="3393490"/>
            <a:ext cx="266330" cy="369332"/>
          </a:xfrm>
          <a:prstGeom prst="rect">
            <a:avLst/>
          </a:prstGeom>
          <a:noFill/>
        </p:spPr>
        <p:txBody>
          <a:bodyPr wrap="square" rtlCol="0">
            <a:spAutoFit/>
          </a:bodyPr>
          <a:lstStyle/>
          <a:p>
            <a:r>
              <a:rPr lang="hr-HR" dirty="0">
                <a:solidFill>
                  <a:srgbClr val="FF0000"/>
                </a:solidFill>
              </a:rPr>
              <a:t>1</a:t>
            </a:r>
            <a:endParaRPr lang="en-US" dirty="0">
              <a:solidFill>
                <a:srgbClr val="FF0000"/>
              </a:solidFill>
            </a:endParaRPr>
          </a:p>
        </p:txBody>
      </p:sp>
      <p:sp>
        <p:nvSpPr>
          <p:cNvPr id="7" name="TextBox 6">
            <a:extLst>
              <a:ext uri="{FF2B5EF4-FFF2-40B4-BE49-F238E27FC236}">
                <a16:creationId xmlns:a16="http://schemas.microsoft.com/office/drawing/2014/main" xmlns="" id="{9B368AB7-FA81-4A82-B85F-762ECCF062A8}"/>
              </a:ext>
            </a:extLst>
          </p:cNvPr>
          <p:cNvSpPr txBox="1"/>
          <p:nvPr/>
        </p:nvSpPr>
        <p:spPr>
          <a:xfrm>
            <a:off x="4653377" y="5003732"/>
            <a:ext cx="266330" cy="369332"/>
          </a:xfrm>
          <a:prstGeom prst="rect">
            <a:avLst/>
          </a:prstGeom>
          <a:noFill/>
        </p:spPr>
        <p:txBody>
          <a:bodyPr wrap="square" rtlCol="0">
            <a:spAutoFit/>
          </a:bodyPr>
          <a:lstStyle/>
          <a:p>
            <a:r>
              <a:rPr lang="hr-HR" dirty="0">
                <a:solidFill>
                  <a:srgbClr val="FF0000"/>
                </a:solidFill>
              </a:rPr>
              <a:t>5</a:t>
            </a:r>
            <a:endParaRPr lang="en-US" dirty="0">
              <a:solidFill>
                <a:srgbClr val="FF0000"/>
              </a:solidFill>
            </a:endParaRPr>
          </a:p>
        </p:txBody>
      </p:sp>
      <p:sp>
        <p:nvSpPr>
          <p:cNvPr id="8" name="TextBox 7">
            <a:extLst>
              <a:ext uri="{FF2B5EF4-FFF2-40B4-BE49-F238E27FC236}">
                <a16:creationId xmlns:a16="http://schemas.microsoft.com/office/drawing/2014/main" xmlns="" id="{2A0CE4C5-CC21-47DA-A23B-1E9225E1226D}"/>
              </a:ext>
            </a:extLst>
          </p:cNvPr>
          <p:cNvSpPr txBox="1"/>
          <p:nvPr/>
        </p:nvSpPr>
        <p:spPr>
          <a:xfrm>
            <a:off x="3650201" y="4794968"/>
            <a:ext cx="266330" cy="369332"/>
          </a:xfrm>
          <a:prstGeom prst="rect">
            <a:avLst/>
          </a:prstGeom>
          <a:noFill/>
        </p:spPr>
        <p:txBody>
          <a:bodyPr wrap="square" rtlCol="0">
            <a:spAutoFit/>
          </a:bodyPr>
          <a:lstStyle/>
          <a:p>
            <a:r>
              <a:rPr lang="hr-HR" dirty="0">
                <a:solidFill>
                  <a:srgbClr val="FF0000"/>
                </a:solidFill>
              </a:rPr>
              <a:t>4</a:t>
            </a:r>
            <a:endParaRPr lang="en-US" dirty="0">
              <a:solidFill>
                <a:srgbClr val="FF0000"/>
              </a:solidFill>
            </a:endParaRPr>
          </a:p>
        </p:txBody>
      </p:sp>
      <p:sp>
        <p:nvSpPr>
          <p:cNvPr id="9" name="TextBox 8">
            <a:extLst>
              <a:ext uri="{FF2B5EF4-FFF2-40B4-BE49-F238E27FC236}">
                <a16:creationId xmlns:a16="http://schemas.microsoft.com/office/drawing/2014/main" xmlns="" id="{8334B1C4-CD94-40E0-B642-0205FAF63FDA}"/>
              </a:ext>
            </a:extLst>
          </p:cNvPr>
          <p:cNvSpPr txBox="1"/>
          <p:nvPr/>
        </p:nvSpPr>
        <p:spPr>
          <a:xfrm>
            <a:off x="3650201" y="377967"/>
            <a:ext cx="266330" cy="369332"/>
          </a:xfrm>
          <a:prstGeom prst="rect">
            <a:avLst/>
          </a:prstGeom>
          <a:noFill/>
        </p:spPr>
        <p:txBody>
          <a:bodyPr wrap="square" rtlCol="0">
            <a:spAutoFit/>
          </a:bodyPr>
          <a:lstStyle/>
          <a:p>
            <a:r>
              <a:rPr lang="hr-HR" dirty="0">
                <a:solidFill>
                  <a:srgbClr val="FF0000"/>
                </a:solidFill>
              </a:rPr>
              <a:t>7</a:t>
            </a:r>
            <a:endParaRPr lang="en-US" dirty="0">
              <a:solidFill>
                <a:srgbClr val="FF0000"/>
              </a:solidFill>
            </a:endParaRPr>
          </a:p>
        </p:txBody>
      </p:sp>
      <p:sp>
        <p:nvSpPr>
          <p:cNvPr id="10" name="TextBox 9">
            <a:extLst>
              <a:ext uri="{FF2B5EF4-FFF2-40B4-BE49-F238E27FC236}">
                <a16:creationId xmlns:a16="http://schemas.microsoft.com/office/drawing/2014/main" xmlns="" id="{E4881112-4412-46D4-89D8-80DC870D9B72}"/>
              </a:ext>
            </a:extLst>
          </p:cNvPr>
          <p:cNvSpPr txBox="1"/>
          <p:nvPr/>
        </p:nvSpPr>
        <p:spPr>
          <a:xfrm>
            <a:off x="3650201" y="2141285"/>
            <a:ext cx="266330" cy="369332"/>
          </a:xfrm>
          <a:prstGeom prst="rect">
            <a:avLst/>
          </a:prstGeom>
          <a:noFill/>
        </p:spPr>
        <p:txBody>
          <a:bodyPr wrap="square" rtlCol="0">
            <a:spAutoFit/>
          </a:bodyPr>
          <a:lstStyle/>
          <a:p>
            <a:r>
              <a:rPr lang="hr-HR" dirty="0">
                <a:solidFill>
                  <a:srgbClr val="FF0000"/>
                </a:solidFill>
              </a:rPr>
              <a:t>6</a:t>
            </a:r>
            <a:endParaRPr lang="en-US" dirty="0">
              <a:solidFill>
                <a:srgbClr val="FF0000"/>
              </a:solidFill>
            </a:endParaRPr>
          </a:p>
        </p:txBody>
      </p:sp>
      <p:sp>
        <p:nvSpPr>
          <p:cNvPr id="11" name="TextBox 10">
            <a:extLst>
              <a:ext uri="{FF2B5EF4-FFF2-40B4-BE49-F238E27FC236}">
                <a16:creationId xmlns:a16="http://schemas.microsoft.com/office/drawing/2014/main" xmlns="" id="{C7640B39-A6E3-43A9-BC88-F92D9677FC0E}"/>
              </a:ext>
            </a:extLst>
          </p:cNvPr>
          <p:cNvSpPr txBox="1"/>
          <p:nvPr/>
        </p:nvSpPr>
        <p:spPr>
          <a:xfrm>
            <a:off x="586666" y="5264512"/>
            <a:ext cx="266330" cy="369332"/>
          </a:xfrm>
          <a:prstGeom prst="rect">
            <a:avLst/>
          </a:prstGeom>
          <a:noFill/>
        </p:spPr>
        <p:txBody>
          <a:bodyPr wrap="square" rtlCol="0">
            <a:spAutoFit/>
          </a:bodyPr>
          <a:lstStyle/>
          <a:p>
            <a:r>
              <a:rPr lang="hr-HR" dirty="0">
                <a:solidFill>
                  <a:srgbClr val="FF0000"/>
                </a:solidFill>
              </a:rPr>
              <a:t>2</a:t>
            </a:r>
            <a:endParaRPr lang="en-US" dirty="0">
              <a:solidFill>
                <a:srgbClr val="FF0000"/>
              </a:solidFill>
            </a:endParaRPr>
          </a:p>
        </p:txBody>
      </p:sp>
      <p:sp>
        <p:nvSpPr>
          <p:cNvPr id="12" name="TextBox 11">
            <a:extLst>
              <a:ext uri="{FF2B5EF4-FFF2-40B4-BE49-F238E27FC236}">
                <a16:creationId xmlns:a16="http://schemas.microsoft.com/office/drawing/2014/main" xmlns="" id="{5691D708-B7FA-4A6C-BE07-098C89E0B6F0}"/>
              </a:ext>
            </a:extLst>
          </p:cNvPr>
          <p:cNvSpPr txBox="1"/>
          <p:nvPr/>
        </p:nvSpPr>
        <p:spPr>
          <a:xfrm>
            <a:off x="719831" y="4101485"/>
            <a:ext cx="266330" cy="369332"/>
          </a:xfrm>
          <a:prstGeom prst="rect">
            <a:avLst/>
          </a:prstGeom>
          <a:noFill/>
        </p:spPr>
        <p:txBody>
          <a:bodyPr wrap="square" rtlCol="0">
            <a:spAutoFit/>
          </a:bodyPr>
          <a:lstStyle/>
          <a:p>
            <a:r>
              <a:rPr lang="hr-HR" dirty="0">
                <a:solidFill>
                  <a:srgbClr val="FF0000"/>
                </a:solidFill>
              </a:rPr>
              <a:t>3</a:t>
            </a:r>
            <a:endParaRPr lang="en-US" dirty="0">
              <a:solidFill>
                <a:srgbClr val="FF0000"/>
              </a:solidFill>
            </a:endParaRPr>
          </a:p>
        </p:txBody>
      </p:sp>
      <p:sp>
        <p:nvSpPr>
          <p:cNvPr id="13" name="TextBox 12">
            <a:extLst>
              <a:ext uri="{FF2B5EF4-FFF2-40B4-BE49-F238E27FC236}">
                <a16:creationId xmlns:a16="http://schemas.microsoft.com/office/drawing/2014/main" xmlns="" id="{8B973C4E-B00E-4AA0-BB62-B56D40FCBCA1}"/>
              </a:ext>
            </a:extLst>
          </p:cNvPr>
          <p:cNvSpPr txBox="1"/>
          <p:nvPr/>
        </p:nvSpPr>
        <p:spPr>
          <a:xfrm>
            <a:off x="3245526" y="5373064"/>
            <a:ext cx="266330" cy="369332"/>
          </a:xfrm>
          <a:prstGeom prst="rect">
            <a:avLst/>
          </a:prstGeom>
          <a:noFill/>
        </p:spPr>
        <p:txBody>
          <a:bodyPr wrap="square" rtlCol="0">
            <a:spAutoFit/>
          </a:bodyPr>
          <a:lstStyle/>
          <a:p>
            <a:r>
              <a:rPr lang="hr-HR" dirty="0">
                <a:solidFill>
                  <a:srgbClr val="FF0000"/>
                </a:solidFill>
              </a:rPr>
              <a:t>8</a:t>
            </a:r>
            <a:endParaRPr lang="en-US" dirty="0">
              <a:solidFill>
                <a:srgbClr val="FF0000"/>
              </a:solidFill>
            </a:endParaRPr>
          </a:p>
        </p:txBody>
      </p:sp>
    </p:spTree>
    <p:extLst>
      <p:ext uri="{BB962C8B-B14F-4D97-AF65-F5344CB8AC3E}">
        <p14:creationId xmlns:p14="http://schemas.microsoft.com/office/powerpoint/2010/main" xmlns="" val="281048879"/>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0E1589F-2B99-4A09-B548-54D493E2BBF2}"/>
              </a:ext>
            </a:extLst>
          </p:cNvPr>
          <p:cNvSpPr>
            <a:spLocks noGrp="1"/>
          </p:cNvSpPr>
          <p:nvPr>
            <p:ph idx="1"/>
          </p:nvPr>
        </p:nvSpPr>
        <p:spPr>
          <a:xfrm>
            <a:off x="6693301" y="1150645"/>
            <a:ext cx="4720979" cy="4351338"/>
          </a:xfrm>
        </p:spPr>
        <p:txBody>
          <a:bodyPr/>
          <a:lstStyle/>
          <a:p>
            <a:r>
              <a:rPr lang="hr-HR" b="1" dirty="0" err="1" smtClean="0"/>
              <a:t>Task</a:t>
            </a:r>
            <a:r>
              <a:rPr lang="hr-HR" b="1" dirty="0" smtClean="0"/>
              <a:t> 2</a:t>
            </a:r>
            <a:r>
              <a:rPr lang="hr-HR" dirty="0" smtClean="0"/>
              <a:t> </a:t>
            </a:r>
            <a:r>
              <a:rPr lang="hr-HR" dirty="0"/>
              <a:t>: Read </a:t>
            </a:r>
            <a:r>
              <a:rPr lang="hr-HR" dirty="0" err="1"/>
              <a:t>the</a:t>
            </a:r>
            <a:r>
              <a:rPr lang="hr-HR" dirty="0"/>
              <a:t> </a:t>
            </a:r>
            <a:r>
              <a:rPr lang="hr-HR" dirty="0" err="1"/>
              <a:t>description</a:t>
            </a:r>
            <a:r>
              <a:rPr lang="hr-HR" dirty="0"/>
              <a:t> </a:t>
            </a:r>
            <a:r>
              <a:rPr lang="hr-HR" dirty="0" err="1"/>
              <a:t>of</a:t>
            </a:r>
            <a:r>
              <a:rPr lang="hr-HR" dirty="0"/>
              <a:t> </a:t>
            </a:r>
            <a:r>
              <a:rPr lang="hr-HR" dirty="0" err="1"/>
              <a:t>the</a:t>
            </a:r>
            <a:r>
              <a:rPr lang="hr-HR" dirty="0"/>
              <a:t> </a:t>
            </a:r>
            <a:r>
              <a:rPr lang="hr-HR" dirty="0" err="1"/>
              <a:t>famous</a:t>
            </a:r>
            <a:r>
              <a:rPr lang="hr-HR" dirty="0"/>
              <a:t> </a:t>
            </a:r>
            <a:r>
              <a:rPr lang="hr-HR" dirty="0" err="1"/>
              <a:t>sculpture</a:t>
            </a:r>
            <a:r>
              <a:rPr lang="hr-HR" dirty="0"/>
              <a:t> </a:t>
            </a:r>
            <a:r>
              <a:rPr lang="hr-HR" dirty="0" err="1"/>
              <a:t>in</a:t>
            </a:r>
            <a:r>
              <a:rPr lang="hr-HR" dirty="0"/>
              <a:t> </a:t>
            </a:r>
            <a:r>
              <a:rPr lang="hr-HR" dirty="0" err="1"/>
              <a:t>the</a:t>
            </a:r>
            <a:r>
              <a:rPr lang="hr-HR" dirty="0"/>
              <a:t> picture </a:t>
            </a:r>
            <a:r>
              <a:rPr lang="hr-HR" dirty="0" err="1"/>
              <a:t>and</a:t>
            </a:r>
            <a:r>
              <a:rPr lang="hr-HR" dirty="0"/>
              <a:t> </a:t>
            </a:r>
            <a:r>
              <a:rPr lang="hr-HR" dirty="0" err="1"/>
              <a:t>correct</a:t>
            </a:r>
            <a:r>
              <a:rPr lang="hr-HR" dirty="0"/>
              <a:t> </a:t>
            </a:r>
            <a:r>
              <a:rPr lang="hr-HR" dirty="0" err="1"/>
              <a:t>the</a:t>
            </a:r>
            <a:r>
              <a:rPr lang="hr-HR" dirty="0"/>
              <a:t> </a:t>
            </a:r>
            <a:r>
              <a:rPr lang="hr-HR" dirty="0" err="1"/>
              <a:t>mistakes</a:t>
            </a:r>
            <a:r>
              <a:rPr lang="hr-HR" dirty="0"/>
              <a:t>. </a:t>
            </a:r>
            <a:r>
              <a:rPr lang="hr-HR" dirty="0" err="1"/>
              <a:t>Rewrite</a:t>
            </a:r>
            <a:r>
              <a:rPr lang="hr-HR" dirty="0"/>
              <a:t> </a:t>
            </a:r>
            <a:r>
              <a:rPr lang="hr-HR" dirty="0" err="1"/>
              <a:t>the</a:t>
            </a:r>
            <a:r>
              <a:rPr lang="hr-HR" dirty="0"/>
              <a:t> </a:t>
            </a:r>
            <a:r>
              <a:rPr lang="hr-HR" dirty="0" err="1"/>
              <a:t>description</a:t>
            </a:r>
            <a:r>
              <a:rPr lang="hr-HR" dirty="0"/>
              <a:t>. </a:t>
            </a:r>
            <a:endParaRPr lang="en-US" dirty="0"/>
          </a:p>
        </p:txBody>
      </p:sp>
      <p:pic>
        <p:nvPicPr>
          <p:cNvPr id="5" name="Picture 4">
            <a:extLst>
              <a:ext uri="{FF2B5EF4-FFF2-40B4-BE49-F238E27FC236}">
                <a16:creationId xmlns:a16="http://schemas.microsoft.com/office/drawing/2014/main" xmlns="" id="{147FCF0B-E8E2-43EA-A5D2-1032FB95FD00}"/>
              </a:ext>
            </a:extLst>
          </p:cNvPr>
          <p:cNvPicPr>
            <a:picLocks noChangeAspect="1"/>
          </p:cNvPicPr>
          <p:nvPr/>
        </p:nvPicPr>
        <p:blipFill rotWithShape="1">
          <a:blip r:embed="rId2" cstate="print"/>
          <a:srcRect t="6210"/>
          <a:stretch/>
        </p:blipFill>
        <p:spPr>
          <a:xfrm>
            <a:off x="585926" y="0"/>
            <a:ext cx="5605798" cy="6873660"/>
          </a:xfrm>
          <a:prstGeom prst="rect">
            <a:avLst/>
          </a:prstGeom>
        </p:spPr>
      </p:pic>
      <p:sp>
        <p:nvSpPr>
          <p:cNvPr id="6" name="TextBox 5">
            <a:extLst>
              <a:ext uri="{FF2B5EF4-FFF2-40B4-BE49-F238E27FC236}">
                <a16:creationId xmlns:a16="http://schemas.microsoft.com/office/drawing/2014/main" xmlns="" id="{C284E503-056D-40A2-A562-29FFDB009C20}"/>
              </a:ext>
            </a:extLst>
          </p:cNvPr>
          <p:cNvSpPr txBox="1"/>
          <p:nvPr/>
        </p:nvSpPr>
        <p:spPr>
          <a:xfrm>
            <a:off x="1251751" y="4048217"/>
            <a:ext cx="7625919" cy="2462213"/>
          </a:xfrm>
          <a:prstGeom prst="rect">
            <a:avLst/>
          </a:prstGeom>
          <a:noFill/>
        </p:spPr>
        <p:txBody>
          <a:bodyPr wrap="square" rtlCol="0">
            <a:spAutoFit/>
          </a:bodyPr>
          <a:lstStyle/>
          <a:p>
            <a:r>
              <a:rPr lang="en-US" sz="1400" i="1" dirty="0">
                <a:solidFill>
                  <a:srgbClr val="FF0000"/>
                </a:solidFill>
              </a:rPr>
              <a:t>The Winged Nike or The Winged Victory of Samothrace is a famous Greek sculpture that was created in the 2nd century BC. The author of the sculpture is unknown. The sculpture is made of marble and displayed at the famous Louvre museum in Paris which is visited by thousands of people every day. It is one of rare sculptures that survived in its original form, apart from the right wing, which isn't original, and was added by mirroring the left wing. The sculpture is 244 </a:t>
            </a:r>
            <a:r>
              <a:rPr lang="en-US" sz="1400" i="1" dirty="0" err="1">
                <a:solidFill>
                  <a:srgbClr val="FF0000"/>
                </a:solidFill>
              </a:rPr>
              <a:t>centimetres</a:t>
            </a:r>
            <a:r>
              <a:rPr lang="en-US" sz="1400" i="1" dirty="0">
                <a:solidFill>
                  <a:srgbClr val="FF0000"/>
                </a:solidFill>
              </a:rPr>
              <a:t> high and it was created to </a:t>
            </a:r>
            <a:r>
              <a:rPr lang="en-US" sz="1400" i="1" dirty="0" err="1">
                <a:solidFill>
                  <a:srgbClr val="FF0000"/>
                </a:solidFill>
              </a:rPr>
              <a:t>honour</a:t>
            </a:r>
            <a:r>
              <a:rPr lang="en-US" sz="1400" i="1" dirty="0">
                <a:solidFill>
                  <a:srgbClr val="FF0000"/>
                </a:solidFill>
              </a:rPr>
              <a:t> Nike, the Greek goddess of victory. Historians believe it depicts the moment when Nike triumphantly lands on the victory ship after a successful sea battle. What makes the sculpture so amazing is the lightness of the fabric that drapes around her body as if it wasn’t made from stone. The image is so powerful that you can almost feel the wind coming from her wings as she descends from </a:t>
            </a:r>
            <a:r>
              <a:rPr lang="en-US" sz="1400" i="1" dirty="0" err="1">
                <a:solidFill>
                  <a:srgbClr val="FF0000"/>
                </a:solidFill>
              </a:rPr>
              <a:t>hights</a:t>
            </a:r>
            <a:r>
              <a:rPr lang="en-US" sz="1400" i="1" dirty="0">
                <a:solidFill>
                  <a:srgbClr val="FF0000"/>
                </a:solidFill>
              </a:rPr>
              <a:t>. There is something poetic, breath-taking and timeless about it. No wonder it was used as an inspiration for one of the most famous sport logos in the world.</a:t>
            </a:r>
          </a:p>
        </p:txBody>
      </p:sp>
    </p:spTree>
    <p:extLst>
      <p:ext uri="{BB962C8B-B14F-4D97-AF65-F5344CB8AC3E}">
        <p14:creationId xmlns:p14="http://schemas.microsoft.com/office/powerpoint/2010/main" xmlns="" val="3437380573"/>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Vidi izvornu sliku">
            <a:hlinkClick r:id="rId2"/>
            <a:extLst>
              <a:ext uri="{FF2B5EF4-FFF2-40B4-BE49-F238E27FC236}">
                <a16:creationId xmlns:a16="http://schemas.microsoft.com/office/drawing/2014/main" xmlns="" id="{7EB574C3-BBFC-4298-9349-DA1B4B4EE849}"/>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90627" y="1240084"/>
            <a:ext cx="3810000" cy="1905000"/>
          </a:xfrm>
          <a:prstGeom prst="rect">
            <a:avLst/>
          </a:prstGeom>
          <a:noFill/>
          <a:extLst>
            <a:ext uri="{909E8E84-426E-40DD-AFC4-6F175D3DCCD1}">
              <a14:hiddenFill xmlns:a14="http://schemas.microsoft.com/office/drawing/2010/main" xmlns="">
                <a:solidFill>
                  <a:srgbClr val="FFFFFF"/>
                </a:solidFill>
              </a14:hiddenFill>
            </a:ext>
          </a:extLst>
        </p:spPr>
      </p:pic>
      <p:sp>
        <p:nvSpPr>
          <p:cNvPr id="18" name="Rezervirano mjesto sadržaja 2">
            <a:extLst>
              <a:ext uri="{FF2B5EF4-FFF2-40B4-BE49-F238E27FC236}">
                <a16:creationId xmlns:a16="http://schemas.microsoft.com/office/drawing/2014/main" xmlns="" id="{8619A0A9-4971-4637-BA0B-39A4F5D24D27}"/>
              </a:ext>
            </a:extLst>
          </p:cNvPr>
          <p:cNvSpPr txBox="1">
            <a:spLocks/>
          </p:cNvSpPr>
          <p:nvPr/>
        </p:nvSpPr>
        <p:spPr>
          <a:xfrm>
            <a:off x="183419" y="2680364"/>
            <a:ext cx="11824416" cy="19050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hr-HR" sz="2000" b="1" noProof="0" smtClean="0">
                <a:solidFill>
                  <a:prstClr val="black"/>
                </a:solidFill>
                <a:latin typeface="Calibri" panose="020F0502020204030204"/>
              </a:rPr>
              <a:t>LEARN </a:t>
            </a:r>
            <a:r>
              <a:rPr lang="hr-HR" sz="2000" b="1" noProof="0" dirty="0">
                <a:solidFill>
                  <a:prstClr val="black"/>
                </a:solidFill>
                <a:latin typeface="Calibri" panose="020F0502020204030204"/>
              </a:rPr>
              <a:t>MORE</a:t>
            </a:r>
            <a:r>
              <a:rPr kumimoji="0" lang="hr-HR" sz="2000" b="0" i="1" u="none" strike="noStrike" kern="1200" cap="none" spc="0" normalizeH="0" baseline="0" noProof="0" dirty="0">
                <a:ln>
                  <a:noFill/>
                </a:ln>
                <a:solidFill>
                  <a:prstClr val="black"/>
                </a:solidFill>
                <a:effectLst/>
                <a:uLnTx/>
                <a:uFillTx/>
                <a:latin typeface="Calibri" panose="020F0502020204030204"/>
                <a:ea typeface="+mn-ea"/>
                <a:cs typeface="+mn-cs"/>
              </a:rPr>
              <a:t>!</a:t>
            </a:r>
          </a:p>
          <a:p>
            <a:pPr marL="0" lvl="0" indent="0" algn="ctr">
              <a:buNone/>
              <a:defRPr/>
            </a:pPr>
            <a:r>
              <a:rPr lang="hr-HR" sz="2000" dirty="0">
                <a:solidFill>
                  <a:prstClr val="black"/>
                </a:solidFill>
                <a:hlinkClick r:id="rId4"/>
              </a:rPr>
              <a:t>https://www.e-sfera.hr/dodatni-digitalni-sadrzaji/88e6e1b0-40d2-427d-8403-534e5da11132/</a:t>
            </a:r>
            <a:endParaRPr lang="hr-HR" sz="2000" dirty="0">
              <a:solidFill>
                <a:prstClr val="black"/>
              </a:solidFill>
            </a:endParaRPr>
          </a:p>
          <a:p>
            <a:pPr marL="0" lvl="0" indent="0" algn="ctr">
              <a:buNone/>
              <a:defRPr/>
            </a:pPr>
            <a:endParaRPr lang="hr-HR" sz="2000" dirty="0">
              <a:solidFill>
                <a:prstClr val="black"/>
              </a:solidFill>
            </a:endParaRPr>
          </a:p>
          <a:p>
            <a:pPr marL="0" lvl="0" indent="0" algn="ctr">
              <a:buNone/>
              <a:defRPr/>
            </a:pPr>
            <a:endParaRPr kumimoji="0" lang="hr-H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hr-HR" sz="2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14894648"/>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2553</TotalTime>
  <Words>324</Words>
  <Application>Microsoft Office PowerPoint</Application>
  <PresentationFormat>Custom</PresentationFormat>
  <Paragraphs>30</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Tema sustava Office</vt:lpstr>
      <vt:lpstr>Unit 4: Lesson 5  Two masterpieces</vt:lpstr>
      <vt:lpstr>Slide 2</vt:lpstr>
      <vt:lpstr>Slide 3</vt:lpstr>
      <vt:lpstr>Slide 4</vt:lpstr>
      <vt:lpstr>Slide 5</vt:lpstr>
      <vt:lpstr>Slide 6</vt:lpstr>
      <vt:lpstr>Slide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ZVONKA IVKOVIĆ</dc:creator>
  <cp:lastModifiedBy>sk-sivos</cp:lastModifiedBy>
  <cp:revision>222</cp:revision>
  <dcterms:created xsi:type="dcterms:W3CDTF">2021-09-01T06:25:32Z</dcterms:created>
  <dcterms:modified xsi:type="dcterms:W3CDTF">2022-02-16T12:15:34Z</dcterms:modified>
</cp:coreProperties>
</file>